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5" r:id="rId1"/>
  </p:sldMasterIdLst>
  <p:notesMasterIdLst>
    <p:notesMasterId r:id="rId37"/>
  </p:notesMasterIdLst>
  <p:handoutMasterIdLst>
    <p:handoutMasterId r:id="rId38"/>
  </p:handoutMasterIdLst>
  <p:sldIdLst>
    <p:sldId id="951" r:id="rId2"/>
    <p:sldId id="1001" r:id="rId3"/>
    <p:sldId id="1011" r:id="rId4"/>
    <p:sldId id="1041" r:id="rId5"/>
    <p:sldId id="1003" r:id="rId6"/>
    <p:sldId id="1004" r:id="rId7"/>
    <p:sldId id="1000" r:id="rId8"/>
    <p:sldId id="991" r:id="rId9"/>
    <p:sldId id="995" r:id="rId10"/>
    <p:sldId id="1028" r:id="rId11"/>
    <p:sldId id="994" r:id="rId12"/>
    <p:sldId id="998" r:id="rId13"/>
    <p:sldId id="1044" r:id="rId14"/>
    <p:sldId id="1045" r:id="rId15"/>
    <p:sldId id="1046" r:id="rId16"/>
    <p:sldId id="1047" r:id="rId17"/>
    <p:sldId id="1029" r:id="rId18"/>
    <p:sldId id="1049" r:id="rId19"/>
    <p:sldId id="1030" r:id="rId20"/>
    <p:sldId id="1008" r:id="rId21"/>
    <p:sldId id="1009" r:id="rId22"/>
    <p:sldId id="1032" r:id="rId23"/>
    <p:sldId id="1050" r:id="rId24"/>
    <p:sldId id="1043" r:id="rId25"/>
    <p:sldId id="1048" r:id="rId26"/>
    <p:sldId id="1015" r:id="rId27"/>
    <p:sldId id="1033" r:id="rId28"/>
    <p:sldId id="1051" r:id="rId29"/>
    <p:sldId id="1034" r:id="rId30"/>
    <p:sldId id="1037" r:id="rId31"/>
    <p:sldId id="1038" r:id="rId32"/>
    <p:sldId id="1052" r:id="rId33"/>
    <p:sldId id="1039" r:id="rId34"/>
    <p:sldId id="1040" r:id="rId35"/>
    <p:sldId id="1042" r:id="rId36"/>
  </p:sldIdLst>
  <p:sldSz cx="9906000" cy="6858000" type="A4"/>
  <p:notesSz cx="7099300" cy="10234613"/>
  <p:defaultTextStyle>
    <a:defPPr>
      <a:defRPr lang="en-US"/>
    </a:defPPr>
    <a:lvl1pPr algn="l" rtl="0" fontAlgn="base">
      <a:spcBef>
        <a:spcPct val="0"/>
      </a:spcBef>
      <a:spcAft>
        <a:spcPct val="0"/>
      </a:spcAft>
      <a:defRPr sz="3200"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sz="3200"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sz="3200"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sz="3200"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sz="3200" kern="1200">
        <a:solidFill>
          <a:schemeClr val="tx1"/>
        </a:solidFill>
        <a:latin typeface="Calibri" pitchFamily="34" charset="0"/>
        <a:ea typeface="+mn-ea"/>
        <a:cs typeface="Arial" pitchFamily="34" charset="0"/>
      </a:defRPr>
    </a:lvl5pPr>
    <a:lvl6pPr marL="2286000" algn="l" defTabSz="914400" rtl="0" eaLnBrk="1" latinLnBrk="0" hangingPunct="1">
      <a:defRPr sz="3200" kern="1200">
        <a:solidFill>
          <a:schemeClr val="tx1"/>
        </a:solidFill>
        <a:latin typeface="Calibri" pitchFamily="34" charset="0"/>
        <a:ea typeface="+mn-ea"/>
        <a:cs typeface="Arial" pitchFamily="34" charset="0"/>
      </a:defRPr>
    </a:lvl6pPr>
    <a:lvl7pPr marL="2743200" algn="l" defTabSz="914400" rtl="0" eaLnBrk="1" latinLnBrk="0" hangingPunct="1">
      <a:defRPr sz="3200" kern="1200">
        <a:solidFill>
          <a:schemeClr val="tx1"/>
        </a:solidFill>
        <a:latin typeface="Calibri" pitchFamily="34" charset="0"/>
        <a:ea typeface="+mn-ea"/>
        <a:cs typeface="Arial" pitchFamily="34" charset="0"/>
      </a:defRPr>
    </a:lvl7pPr>
    <a:lvl8pPr marL="3200400" algn="l" defTabSz="914400" rtl="0" eaLnBrk="1" latinLnBrk="0" hangingPunct="1">
      <a:defRPr sz="3200" kern="1200">
        <a:solidFill>
          <a:schemeClr val="tx1"/>
        </a:solidFill>
        <a:latin typeface="Calibri" pitchFamily="34" charset="0"/>
        <a:ea typeface="+mn-ea"/>
        <a:cs typeface="Arial" pitchFamily="34" charset="0"/>
      </a:defRPr>
    </a:lvl8pPr>
    <a:lvl9pPr marL="3657600" algn="l" defTabSz="914400" rtl="0" eaLnBrk="1" latinLnBrk="0" hangingPunct="1">
      <a:defRPr sz="3200" kern="1200">
        <a:solidFill>
          <a:schemeClr val="tx1"/>
        </a:solidFill>
        <a:latin typeface="Calibri"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conomia Tor Vergata" initials="ETV" lastIdx="6" clrIdx="0"/>
  <p:cmAuthor id="1" name="matteo zanza" initials="mz" lastIdx="16" clrIdx="1"/>
  <p:cmAuthor id="2" name="g.piga" initials="g" lastIdx="1" clrIdx="2"/>
  <p:cmAuthor id="3" name="Marta" initials="1" lastIdx="6"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A1DA"/>
    <a:srgbClr val="00B0EE"/>
    <a:srgbClr val="FFFF00"/>
    <a:srgbClr val="9888DE"/>
    <a:srgbClr val="B4A697"/>
    <a:srgbClr val="FFAA00"/>
    <a:srgbClr val="040000"/>
    <a:srgbClr val="FF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575" autoAdjust="0"/>
  </p:normalViewPr>
  <p:slideViewPr>
    <p:cSldViewPr snapToGrid="0">
      <p:cViewPr>
        <p:scale>
          <a:sx n="52" d="100"/>
          <a:sy n="52" d="100"/>
        </p:scale>
        <p:origin x="-1146" y="-24"/>
      </p:cViewPr>
      <p:guideLst>
        <p:guide orient="horz" pos="18"/>
        <p:guide orient="horz"/>
        <p:guide/>
        <p:guide pos="5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720" y="81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3057525" cy="460375"/>
          </a:xfrm>
          <a:prstGeom prst="rect">
            <a:avLst/>
          </a:prstGeom>
          <a:noFill/>
          <a:ln w="9525">
            <a:noFill/>
            <a:miter lim="800000"/>
            <a:headEnd/>
            <a:tailEnd/>
          </a:ln>
          <a:effectLst/>
        </p:spPr>
        <p:txBody>
          <a:bodyPr vert="horz" wrap="square" lIns="94394" tIns="47198" rIns="94394" bIns="47198" numCol="1" anchor="t" anchorCtr="0" compatLnSpc="1">
            <a:prstTxWarp prst="textNoShape">
              <a:avLst/>
            </a:prstTxWarp>
          </a:bodyPr>
          <a:lstStyle>
            <a:lvl1pPr defTabSz="942975" eaLnBrk="0" hangingPunct="0">
              <a:defRPr kumimoji="1" sz="1200" b="1">
                <a:solidFill>
                  <a:srgbClr val="000000"/>
                </a:solidFill>
                <a:latin typeface="Arial" charset="0"/>
                <a:cs typeface="Arial" charset="0"/>
              </a:defRPr>
            </a:lvl1pPr>
          </a:lstStyle>
          <a:p>
            <a:pPr>
              <a:defRPr/>
            </a:pPr>
            <a:endParaRPr lang="en-GB"/>
          </a:p>
        </p:txBody>
      </p:sp>
      <p:sp>
        <p:nvSpPr>
          <p:cNvPr id="129027" name="Rectangle 3"/>
          <p:cNvSpPr>
            <a:spLocks noGrp="1" noChangeArrowheads="1"/>
          </p:cNvSpPr>
          <p:nvPr>
            <p:ph type="dt" sz="quarter" idx="1"/>
          </p:nvPr>
        </p:nvSpPr>
        <p:spPr bwMode="auto">
          <a:xfrm>
            <a:off x="4041775" y="0"/>
            <a:ext cx="3057525" cy="460375"/>
          </a:xfrm>
          <a:prstGeom prst="rect">
            <a:avLst/>
          </a:prstGeom>
          <a:noFill/>
          <a:ln w="9525">
            <a:noFill/>
            <a:miter lim="800000"/>
            <a:headEnd/>
            <a:tailEnd/>
          </a:ln>
          <a:effectLst/>
        </p:spPr>
        <p:txBody>
          <a:bodyPr vert="horz" wrap="square" lIns="94394" tIns="47198" rIns="94394" bIns="47198" numCol="1" anchor="t" anchorCtr="0" compatLnSpc="1">
            <a:prstTxWarp prst="textNoShape">
              <a:avLst/>
            </a:prstTxWarp>
          </a:bodyPr>
          <a:lstStyle>
            <a:lvl1pPr algn="r" defTabSz="942975" eaLnBrk="0" hangingPunct="0">
              <a:defRPr kumimoji="1" sz="1200" b="1">
                <a:solidFill>
                  <a:srgbClr val="000000"/>
                </a:solidFill>
                <a:latin typeface="Arial" charset="0"/>
                <a:cs typeface="Arial" charset="0"/>
              </a:defRPr>
            </a:lvl1pPr>
          </a:lstStyle>
          <a:p>
            <a:pPr>
              <a:defRPr/>
            </a:pPr>
            <a:endParaRPr lang="en-GB"/>
          </a:p>
        </p:txBody>
      </p:sp>
      <p:sp>
        <p:nvSpPr>
          <p:cNvPr id="129028" name="Rectangle 4"/>
          <p:cNvSpPr>
            <a:spLocks noGrp="1" noChangeArrowheads="1"/>
          </p:cNvSpPr>
          <p:nvPr>
            <p:ph type="ftr" sz="quarter" idx="2"/>
          </p:nvPr>
        </p:nvSpPr>
        <p:spPr bwMode="auto">
          <a:xfrm>
            <a:off x="0" y="9753600"/>
            <a:ext cx="3057525" cy="460375"/>
          </a:xfrm>
          <a:prstGeom prst="rect">
            <a:avLst/>
          </a:prstGeom>
          <a:noFill/>
          <a:ln w="9525">
            <a:noFill/>
            <a:miter lim="800000"/>
            <a:headEnd/>
            <a:tailEnd/>
          </a:ln>
          <a:effectLst/>
        </p:spPr>
        <p:txBody>
          <a:bodyPr vert="horz" wrap="square" lIns="94394" tIns="47198" rIns="94394" bIns="47198" numCol="1" anchor="b" anchorCtr="0" compatLnSpc="1">
            <a:prstTxWarp prst="textNoShape">
              <a:avLst/>
            </a:prstTxWarp>
          </a:bodyPr>
          <a:lstStyle>
            <a:lvl1pPr defTabSz="942975" eaLnBrk="0" hangingPunct="0">
              <a:defRPr kumimoji="1" sz="1200" b="1">
                <a:solidFill>
                  <a:srgbClr val="000000"/>
                </a:solidFill>
                <a:latin typeface="Arial" charset="0"/>
                <a:cs typeface="Arial" charset="0"/>
              </a:defRPr>
            </a:lvl1pPr>
          </a:lstStyle>
          <a:p>
            <a:pPr>
              <a:defRPr/>
            </a:pPr>
            <a:endParaRPr lang="en-GB"/>
          </a:p>
        </p:txBody>
      </p:sp>
      <p:sp>
        <p:nvSpPr>
          <p:cNvPr id="129029" name="Rectangle 5"/>
          <p:cNvSpPr>
            <a:spLocks noGrp="1" noChangeArrowheads="1"/>
          </p:cNvSpPr>
          <p:nvPr>
            <p:ph type="sldNum" sz="quarter" idx="3"/>
          </p:nvPr>
        </p:nvSpPr>
        <p:spPr bwMode="auto">
          <a:xfrm>
            <a:off x="4041775" y="9753600"/>
            <a:ext cx="3057525" cy="460375"/>
          </a:xfrm>
          <a:prstGeom prst="rect">
            <a:avLst/>
          </a:prstGeom>
          <a:noFill/>
          <a:ln w="9525">
            <a:noFill/>
            <a:miter lim="800000"/>
            <a:headEnd/>
            <a:tailEnd/>
          </a:ln>
          <a:effectLst/>
        </p:spPr>
        <p:txBody>
          <a:bodyPr vert="horz" wrap="square" lIns="94394" tIns="47198" rIns="94394" bIns="47198" numCol="1" anchor="b" anchorCtr="0" compatLnSpc="1">
            <a:prstTxWarp prst="textNoShape">
              <a:avLst/>
            </a:prstTxWarp>
          </a:bodyPr>
          <a:lstStyle>
            <a:lvl1pPr algn="r" defTabSz="942975" eaLnBrk="0" hangingPunct="0">
              <a:defRPr kumimoji="1" sz="1200" b="1">
                <a:solidFill>
                  <a:srgbClr val="000000"/>
                </a:solidFill>
                <a:latin typeface="Arial" charset="0"/>
                <a:cs typeface="Arial" charset="0"/>
              </a:defRPr>
            </a:lvl1pPr>
          </a:lstStyle>
          <a:p>
            <a:pPr>
              <a:defRPr/>
            </a:pPr>
            <a:fld id="{84021A9A-C2B4-475E-8D4C-2686A8CEC427}" type="slidenum">
              <a:rPr lang="en-GB"/>
              <a:pPr>
                <a:defRPr/>
              </a:pPr>
              <a:t>‹#›</a:t>
            </a:fld>
            <a:endParaRPr lang="en-GB"/>
          </a:p>
        </p:txBody>
      </p:sp>
    </p:spTree>
    <p:extLst>
      <p:ext uri="{BB962C8B-B14F-4D97-AF65-F5344CB8AC3E}">
        <p14:creationId xmlns:p14="http://schemas.microsoft.com/office/powerpoint/2010/main" val="2140103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4394" tIns="47198" rIns="94394" bIns="47198" numCol="1" anchor="t" anchorCtr="0" compatLnSpc="1">
            <a:prstTxWarp prst="textNoShape">
              <a:avLst/>
            </a:prstTxWarp>
          </a:bodyPr>
          <a:lstStyle>
            <a:lvl1pPr defTabSz="942975" eaLnBrk="0" hangingPunct="0">
              <a:defRPr sz="1200">
                <a:latin typeface="Arial" charset="0"/>
                <a:cs typeface="Arial" charset="0"/>
              </a:defRPr>
            </a:lvl1pPr>
          </a:lstStyle>
          <a:p>
            <a:pPr>
              <a:defRPr/>
            </a:pPr>
            <a:endParaRPr lang="en-US" altLang="de-DE"/>
          </a:p>
        </p:txBody>
      </p:sp>
      <p:sp>
        <p:nvSpPr>
          <p:cNvPr id="6147" name="Rectangle 3"/>
          <p:cNvSpPr>
            <a:spLocks noGrp="1" noChangeArrowheads="1"/>
          </p:cNvSpPr>
          <p:nvPr>
            <p:ph type="dt" idx="1"/>
          </p:nvPr>
        </p:nvSpPr>
        <p:spPr bwMode="auto">
          <a:xfrm>
            <a:off x="4022725" y="0"/>
            <a:ext cx="3076575" cy="509588"/>
          </a:xfrm>
          <a:prstGeom prst="rect">
            <a:avLst/>
          </a:prstGeom>
          <a:noFill/>
          <a:ln w="9525">
            <a:noFill/>
            <a:miter lim="800000"/>
            <a:headEnd/>
            <a:tailEnd/>
          </a:ln>
          <a:effectLst/>
        </p:spPr>
        <p:txBody>
          <a:bodyPr vert="horz" wrap="square" lIns="94394" tIns="47198" rIns="94394" bIns="47198" numCol="1" anchor="t" anchorCtr="0" compatLnSpc="1">
            <a:prstTxWarp prst="textNoShape">
              <a:avLst/>
            </a:prstTxWarp>
          </a:bodyPr>
          <a:lstStyle>
            <a:lvl1pPr algn="r" defTabSz="942975" eaLnBrk="0" hangingPunct="0">
              <a:defRPr sz="1200">
                <a:latin typeface="Arial" charset="0"/>
                <a:cs typeface="Arial" charset="0"/>
              </a:defRPr>
            </a:lvl1pPr>
          </a:lstStyle>
          <a:p>
            <a:pPr>
              <a:defRPr/>
            </a:pPr>
            <a:endParaRPr lang="en-US" altLang="de-DE"/>
          </a:p>
        </p:txBody>
      </p:sp>
      <p:sp>
        <p:nvSpPr>
          <p:cNvPr id="86020" name="Rectangle 4"/>
          <p:cNvSpPr>
            <a:spLocks noGrp="1" noRot="1" noChangeAspect="1" noChangeArrowheads="1" noTextEdit="1"/>
          </p:cNvSpPr>
          <p:nvPr>
            <p:ph type="sldImg" idx="2"/>
          </p:nvPr>
        </p:nvSpPr>
        <p:spPr bwMode="auto">
          <a:xfrm>
            <a:off x="782638" y="768350"/>
            <a:ext cx="5537200" cy="38354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59338"/>
            <a:ext cx="5207000" cy="4606925"/>
          </a:xfrm>
          <a:prstGeom prst="rect">
            <a:avLst/>
          </a:prstGeom>
          <a:noFill/>
          <a:ln w="9525">
            <a:noFill/>
            <a:miter lim="800000"/>
            <a:headEnd/>
            <a:tailEnd/>
          </a:ln>
          <a:effectLst/>
        </p:spPr>
        <p:txBody>
          <a:bodyPr vert="horz" wrap="square" lIns="94394" tIns="47198" rIns="94394" bIns="47198" numCol="1" anchor="t" anchorCtr="0" compatLnSpc="1">
            <a:prstTxWarp prst="textNoShape">
              <a:avLst/>
            </a:prstTxWarp>
          </a:bodyPr>
          <a:lstStyle/>
          <a:p>
            <a:pPr lvl="0"/>
            <a:r>
              <a:rPr lang="en-US" altLang="de-DE" noProof="0" smtClean="0"/>
              <a:t>Click to edit Master text styles</a:t>
            </a:r>
          </a:p>
          <a:p>
            <a:pPr lvl="1"/>
            <a:r>
              <a:rPr lang="en-US" altLang="de-DE" noProof="0" smtClean="0"/>
              <a:t>Second level</a:t>
            </a:r>
          </a:p>
          <a:p>
            <a:pPr lvl="2"/>
            <a:r>
              <a:rPr lang="en-US" altLang="de-DE" noProof="0" smtClean="0"/>
              <a:t>Third level</a:t>
            </a:r>
          </a:p>
          <a:p>
            <a:pPr lvl="3"/>
            <a:r>
              <a:rPr lang="en-US" altLang="de-DE" noProof="0" smtClean="0"/>
              <a:t>Fourth level</a:t>
            </a:r>
          </a:p>
          <a:p>
            <a:pPr lvl="4"/>
            <a:r>
              <a:rPr lang="en-US" altLang="de-DE" noProof="0" smtClean="0"/>
              <a:t>Fifth level</a:t>
            </a:r>
          </a:p>
        </p:txBody>
      </p:sp>
      <p:sp>
        <p:nvSpPr>
          <p:cNvPr id="6150"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4394" tIns="47198" rIns="94394" bIns="47198" numCol="1" anchor="b" anchorCtr="0" compatLnSpc="1">
            <a:prstTxWarp prst="textNoShape">
              <a:avLst/>
            </a:prstTxWarp>
          </a:bodyPr>
          <a:lstStyle>
            <a:lvl1pPr defTabSz="942975" eaLnBrk="0" hangingPunct="0">
              <a:defRPr sz="1200">
                <a:latin typeface="Arial" charset="0"/>
                <a:cs typeface="Arial" charset="0"/>
              </a:defRPr>
            </a:lvl1pPr>
          </a:lstStyle>
          <a:p>
            <a:pPr>
              <a:defRPr/>
            </a:pPr>
            <a:endParaRPr lang="en-US" altLang="de-DE"/>
          </a:p>
        </p:txBody>
      </p:sp>
      <p:sp>
        <p:nvSpPr>
          <p:cNvPr id="6151" name="Rectangle 7"/>
          <p:cNvSpPr>
            <a:spLocks noGrp="1" noChangeArrowheads="1"/>
          </p:cNvSpPr>
          <p:nvPr>
            <p:ph type="sldNum" sz="quarter" idx="5"/>
          </p:nvPr>
        </p:nvSpPr>
        <p:spPr bwMode="auto">
          <a:xfrm>
            <a:off x="4022725" y="9725025"/>
            <a:ext cx="3076575" cy="509588"/>
          </a:xfrm>
          <a:prstGeom prst="rect">
            <a:avLst/>
          </a:prstGeom>
          <a:noFill/>
          <a:ln w="9525">
            <a:noFill/>
            <a:miter lim="800000"/>
            <a:headEnd/>
            <a:tailEnd/>
          </a:ln>
          <a:effectLst/>
        </p:spPr>
        <p:txBody>
          <a:bodyPr vert="horz" wrap="square" lIns="94394" tIns="47198" rIns="94394" bIns="47198" numCol="1" anchor="b" anchorCtr="0" compatLnSpc="1">
            <a:prstTxWarp prst="textNoShape">
              <a:avLst/>
            </a:prstTxWarp>
          </a:bodyPr>
          <a:lstStyle>
            <a:lvl1pPr algn="r" defTabSz="942975" eaLnBrk="0" hangingPunct="0">
              <a:defRPr sz="1200">
                <a:latin typeface="Arial" charset="0"/>
                <a:cs typeface="Arial" charset="0"/>
              </a:defRPr>
            </a:lvl1pPr>
          </a:lstStyle>
          <a:p>
            <a:pPr>
              <a:defRPr/>
            </a:pPr>
            <a:fld id="{50EA847E-FEFF-447D-A2DE-D829FCD06768}" type="slidenum">
              <a:rPr lang="en-US" altLang="de-DE"/>
              <a:pPr>
                <a:defRPr/>
              </a:pPr>
              <a:t>‹#›</a:t>
            </a:fld>
            <a:endParaRPr lang="en-US" altLang="de-DE"/>
          </a:p>
        </p:txBody>
      </p:sp>
    </p:spTree>
    <p:extLst>
      <p:ext uri="{BB962C8B-B14F-4D97-AF65-F5344CB8AC3E}">
        <p14:creationId xmlns:p14="http://schemas.microsoft.com/office/powerpoint/2010/main" val="940139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779463" y="768350"/>
            <a:ext cx="5540375" cy="3836988"/>
          </a:xfrm>
        </p:spPr>
      </p:sp>
      <p:sp>
        <p:nvSpPr>
          <p:cNvPr id="3" name="Segnaposto note 2"/>
          <p:cNvSpPr>
            <a:spLocks noGrp="1"/>
          </p:cNvSpPr>
          <p:nvPr>
            <p:ph type="body" idx="1"/>
          </p:nvPr>
        </p:nvSpPr>
        <p:spPr/>
        <p:txBody>
          <a:bodyPr>
            <a:normAutofit/>
          </a:bodyPr>
          <a:lstStyle/>
          <a:p>
            <a:r>
              <a:rPr lang="it-IT" dirty="0" smtClean="0"/>
              <a:t>[3] in </a:t>
            </a:r>
            <a:r>
              <a:rPr lang="it-IT" dirty="0" err="1" smtClean="0"/>
              <a:t>he</a:t>
            </a:r>
            <a:r>
              <a:rPr lang="it-IT" dirty="0" smtClean="0"/>
              <a:t> report </a:t>
            </a:r>
            <a:r>
              <a:rPr lang="it-IT" dirty="0" err="1" smtClean="0"/>
              <a:t>this</a:t>
            </a:r>
            <a:r>
              <a:rPr lang="it-IT" baseline="0" dirty="0" smtClean="0"/>
              <a:t> </a:t>
            </a:r>
            <a:r>
              <a:rPr lang="it-IT" baseline="0" dirty="0" err="1" smtClean="0"/>
              <a:t>is</a:t>
            </a:r>
            <a:r>
              <a:rPr lang="it-IT" baseline="0" dirty="0" smtClean="0"/>
              <a:t> </a:t>
            </a:r>
            <a:r>
              <a:rPr lang="it-IT" baseline="0" dirty="0" err="1" smtClean="0"/>
              <a:t>simply</a:t>
            </a:r>
            <a:r>
              <a:rPr lang="it-IT" baseline="0" dirty="0" smtClean="0"/>
              <a:t> </a:t>
            </a:r>
            <a:r>
              <a:rPr lang="it-IT" baseline="0" dirty="0" err="1" smtClean="0"/>
              <a:t>justified</a:t>
            </a:r>
            <a:r>
              <a:rPr lang="it-IT" baseline="0" dirty="0" smtClean="0"/>
              <a:t> </a:t>
            </a:r>
            <a:r>
              <a:rPr lang="it-IT" baseline="0" dirty="0" err="1" smtClean="0"/>
              <a:t>considering</a:t>
            </a:r>
            <a:r>
              <a:rPr lang="it-IT" baseline="0" dirty="0" smtClean="0"/>
              <a:t> </a:t>
            </a:r>
            <a:r>
              <a:rPr lang="it-IT" baseline="0" dirty="0" err="1" smtClean="0"/>
              <a:t>that</a:t>
            </a:r>
            <a:r>
              <a:rPr lang="it-IT" baseline="0" dirty="0" smtClean="0"/>
              <a:t> </a:t>
            </a:r>
            <a:r>
              <a:rPr lang="it-IT" baseline="0" dirty="0" err="1" smtClean="0"/>
              <a:t>procurers</a:t>
            </a:r>
            <a:r>
              <a:rPr lang="it-IT" baseline="0" dirty="0" smtClean="0"/>
              <a:t> </a:t>
            </a:r>
            <a:r>
              <a:rPr lang="it-IT" baseline="0" dirty="0" err="1" smtClean="0"/>
              <a:t>tend</a:t>
            </a:r>
            <a:r>
              <a:rPr lang="it-IT" baseline="0" dirty="0" smtClean="0"/>
              <a:t> </a:t>
            </a:r>
            <a:r>
              <a:rPr lang="it-IT" baseline="0" dirty="0" err="1" smtClean="0"/>
              <a:t>to</a:t>
            </a:r>
            <a:r>
              <a:rPr lang="it-IT" baseline="0" dirty="0" smtClean="0"/>
              <a:t> </a:t>
            </a:r>
            <a:r>
              <a:rPr lang="it-IT" baseline="0" dirty="0" err="1" smtClean="0"/>
              <a:t>use</a:t>
            </a:r>
            <a:r>
              <a:rPr lang="it-IT" baseline="0" dirty="0" smtClean="0"/>
              <a:t> MEAT </a:t>
            </a:r>
            <a:r>
              <a:rPr lang="it-IT" baseline="0" dirty="0" err="1" smtClean="0"/>
              <a:t>for</a:t>
            </a:r>
            <a:r>
              <a:rPr lang="it-IT" baseline="0" dirty="0" smtClean="0"/>
              <a:t> </a:t>
            </a:r>
            <a:r>
              <a:rPr lang="it-IT" baseline="0" dirty="0" err="1" smtClean="0"/>
              <a:t>high-value</a:t>
            </a:r>
            <a:r>
              <a:rPr lang="it-IT" baseline="0" dirty="0" smtClean="0"/>
              <a:t> </a:t>
            </a:r>
            <a:r>
              <a:rPr lang="it-IT" baseline="0" dirty="0" err="1" smtClean="0"/>
              <a:t>contracts</a:t>
            </a:r>
            <a:r>
              <a:rPr lang="it-IT" baseline="0" dirty="0" smtClean="0"/>
              <a:t> and </a:t>
            </a:r>
            <a:r>
              <a:rPr lang="it-IT" baseline="0" dirty="0" err="1" smtClean="0"/>
              <a:t>SMEs</a:t>
            </a:r>
            <a:r>
              <a:rPr lang="it-IT" baseline="0" dirty="0" smtClean="0"/>
              <a:t> </a:t>
            </a:r>
            <a:r>
              <a:rPr lang="it-IT" baseline="0" dirty="0" err="1" smtClean="0"/>
              <a:t>have</a:t>
            </a:r>
            <a:r>
              <a:rPr lang="it-IT" baseline="0" dirty="0" smtClean="0"/>
              <a:t> </a:t>
            </a:r>
            <a:r>
              <a:rPr lang="it-IT" baseline="0" dirty="0" err="1" smtClean="0"/>
              <a:t>lower</a:t>
            </a:r>
            <a:r>
              <a:rPr lang="it-IT" baseline="0" dirty="0" smtClean="0"/>
              <a:t> </a:t>
            </a:r>
            <a:r>
              <a:rPr lang="it-IT" baseline="0" dirty="0" err="1" smtClean="0"/>
              <a:t>chances</a:t>
            </a:r>
            <a:r>
              <a:rPr lang="it-IT" baseline="0" dirty="0" smtClean="0"/>
              <a:t> </a:t>
            </a:r>
            <a:r>
              <a:rPr lang="it-IT" baseline="0" dirty="0" err="1" smtClean="0"/>
              <a:t>to</a:t>
            </a:r>
            <a:r>
              <a:rPr lang="it-IT" baseline="0" dirty="0" smtClean="0"/>
              <a:t> </a:t>
            </a:r>
            <a:r>
              <a:rPr lang="it-IT" baseline="0" dirty="0" err="1" smtClean="0"/>
              <a:t>win</a:t>
            </a:r>
            <a:r>
              <a:rPr lang="it-IT" baseline="0" dirty="0" smtClean="0"/>
              <a:t> </a:t>
            </a:r>
            <a:r>
              <a:rPr lang="it-IT" baseline="0" dirty="0" err="1" smtClean="0"/>
              <a:t>these</a:t>
            </a:r>
            <a:r>
              <a:rPr lang="it-IT" baseline="0" dirty="0" smtClean="0"/>
              <a:t> </a:t>
            </a:r>
            <a:r>
              <a:rPr lang="it-IT" baseline="0" dirty="0" err="1" smtClean="0"/>
              <a:t>tenders</a:t>
            </a:r>
            <a:r>
              <a:rPr lang="it-IT" baseline="0" dirty="0" smtClean="0"/>
              <a:t>.</a:t>
            </a:r>
          </a:p>
          <a:p>
            <a:r>
              <a:rPr lang="it-IT" baseline="0" dirty="0" smtClean="0"/>
              <a:t>[4] qui entra il </a:t>
            </a:r>
            <a:r>
              <a:rPr lang="it-IT" baseline="0" dirty="0" err="1" smtClean="0"/>
              <a:t>paper</a:t>
            </a:r>
            <a:r>
              <a:rPr lang="it-IT" baseline="0" dirty="0" smtClean="0"/>
              <a:t> di </a:t>
            </a:r>
            <a:r>
              <a:rPr lang="it-IT" baseline="0" dirty="0" err="1" smtClean="0"/>
              <a:t>ravina</a:t>
            </a:r>
            <a:r>
              <a:rPr lang="it-IT" baseline="0" dirty="0" smtClean="0"/>
              <a:t> su </a:t>
            </a:r>
            <a:r>
              <a:rPr lang="it-IT" baseline="0" dirty="0" err="1" smtClean="0"/>
              <a:t>statistical</a:t>
            </a:r>
            <a:r>
              <a:rPr lang="it-IT" baseline="0" dirty="0" smtClean="0"/>
              <a:t> and taste base </a:t>
            </a:r>
            <a:r>
              <a:rPr lang="it-IT" baseline="0" dirty="0" err="1" smtClean="0"/>
              <a:t>discrimination</a:t>
            </a:r>
            <a:r>
              <a:rPr lang="it-IT" baseline="0" dirty="0" smtClean="0"/>
              <a:t>.</a:t>
            </a:r>
            <a:endParaRPr lang="it-IT" dirty="0"/>
          </a:p>
        </p:txBody>
      </p:sp>
      <p:sp>
        <p:nvSpPr>
          <p:cNvPr id="4" name="Segnaposto numero diapositiva 3"/>
          <p:cNvSpPr>
            <a:spLocks noGrp="1"/>
          </p:cNvSpPr>
          <p:nvPr>
            <p:ph type="sldNum" sz="quarter" idx="10"/>
          </p:nvPr>
        </p:nvSpPr>
        <p:spPr/>
        <p:txBody>
          <a:bodyPr/>
          <a:lstStyle/>
          <a:p>
            <a:fld id="{83D2A633-706A-4620-A860-F30EB75F0382}" type="slidenum">
              <a:rPr lang="it-IT" smtClean="0"/>
              <a:pPr/>
              <a:t>11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74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1684" name="Segnaposto numero diapositiva 3"/>
          <p:cNvSpPr>
            <a:spLocks noGrp="1"/>
          </p:cNvSpPr>
          <p:nvPr>
            <p:ph type="sldNum" sz="quarter" idx="5"/>
          </p:nvPr>
        </p:nvSpPr>
        <p:spPr bwMode="auto">
          <a:ln>
            <a:miter lim="800000"/>
            <a:headEnd/>
            <a:tailEnd/>
          </a:ln>
        </p:spPr>
        <p:txBody>
          <a:bodyPr/>
          <a:lstStyle/>
          <a:p>
            <a:fld id="{10DAE097-C8DA-46A3-9A16-03D570CAAB57}" type="slidenum">
              <a:rPr lang="it-IT"/>
              <a:pPr/>
              <a:t>26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8"/>
            <a:ext cx="84201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42B2C92D-F4C2-4393-96D0-F5CCABFA8FE0}" type="datetime1">
              <a:rPr lang="en-US" smtClean="0"/>
              <a:pPr>
                <a:defRPr/>
              </a:pPr>
              <a:t>9/11/2012</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01AA280B-9937-4364-B145-78586D01C63A}"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863148A7-9E96-4E44-A290-D8ECAA3B88BB}" type="datetime1">
              <a:rPr lang="en-US" smtClean="0"/>
              <a:pPr>
                <a:defRPr/>
              </a:pPr>
              <a:t>9/11/2012</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26C0CC59-771F-4173-9BA0-7A26AA5D0E2C}"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181850" y="274641"/>
            <a:ext cx="222885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95300" y="274641"/>
            <a:ext cx="652145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1C9BFF63-30BF-4F98-B6EA-A640207902CA}" type="datetime1">
              <a:rPr lang="en-US" smtClean="0"/>
              <a:pPr>
                <a:defRPr/>
              </a:pPr>
              <a:t>9/11/2012</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07A5DB0A-3DC8-4405-81E5-A76D1C6B5BF2}"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5F7CA6CE-E32A-46F8-B0AC-F736277AD85E}" type="datetime1">
              <a:rPr lang="en-US" smtClean="0"/>
              <a:pPr>
                <a:defRPr/>
              </a:pPr>
              <a:t>9/11/2012</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D430C4AB-E9DD-478F-A80D-A64355A23C0F}"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506" y="4406903"/>
            <a:ext cx="84201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a:defRPr/>
            </a:pPr>
            <a:fld id="{9ADF8E21-DBF1-4B59-887B-6107DB87C83A}" type="datetime1">
              <a:rPr lang="en-US" smtClean="0"/>
              <a:pPr>
                <a:defRPr/>
              </a:pPr>
              <a:t>9/11/2012</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B59F6216-0600-4DF0-A0A9-4F1D16574C3C}"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30B5E1F7-6643-4F0A-92B4-7EA085597230}" type="datetime1">
              <a:rPr lang="en-US" smtClean="0"/>
              <a:pPr>
                <a:defRPr/>
              </a:pPr>
              <a:t>9/11/2012</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D13FBA06-2794-4CE6-A1A2-E236C488807D}"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AA8FD22F-911A-4793-9B48-EF1D4C6805DB}" type="datetime1">
              <a:rPr lang="en-US" smtClean="0"/>
              <a:pPr>
                <a:defRPr/>
              </a:pPr>
              <a:t>9/11/2012</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5308DAD5-B890-4131-8972-8A447DE3658D}"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a:defRPr/>
            </a:pPr>
            <a:fld id="{D063041D-9D90-4E03-9F46-B2C8697D654A}" type="datetime1">
              <a:rPr lang="en-US" smtClean="0"/>
              <a:pPr>
                <a:defRPr/>
              </a:pPr>
              <a:t>9/11/2012</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69CAC2F4-5F0D-4D79-A5BB-E8A4E5700E6B}"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11101E0A-AC6D-4FC4-BCE6-34B17A541FA1}" type="datetime1">
              <a:rPr lang="en-US" smtClean="0"/>
              <a:pPr>
                <a:defRPr/>
              </a:pPr>
              <a:t>9/11/2012</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8670747B-3821-4506-A137-842CCB2DD037}"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006"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F68F2794-7A0B-414A-8177-7A30612627F4}" type="datetime1">
              <a:rPr lang="en-US" smtClean="0"/>
              <a:pPr>
                <a:defRPr/>
              </a:pPr>
              <a:t>9/11/2012</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65AA09B8-ACCD-4BFE-874C-0BF6C2D5ABA5}"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645" y="4800600"/>
            <a:ext cx="59436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a:defRPr/>
            </a:pPr>
            <a:fld id="{C74FC545-AB36-43AF-82B4-B909C18AA626}" type="datetime1">
              <a:rPr lang="en-US" smtClean="0"/>
              <a:pPr>
                <a:defRPr/>
              </a:pPr>
              <a:t>9/11/2012</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E89A39FD-4910-44B5-BC17-06B05F150C23}" type="slidenum">
              <a:rPr lang="it-IT" smtClean="0"/>
              <a:pPr>
                <a:defRPr/>
              </a:pPr>
              <a:t>‹#›</a:t>
            </a:fld>
            <a:endParaRPr lang="it-IT"/>
          </a:p>
        </p:txBody>
      </p:sp>
    </p:spTree>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8000" b="-8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AF80FAF-2502-4516-81C2-42ABDBF426D4}" type="datetime1">
              <a:rPr lang="en-US" smtClean="0"/>
              <a:pPr>
                <a:defRPr/>
              </a:pPr>
              <a:t>9/11/2012</a:t>
            </a:fld>
            <a:endParaRPr lang="it-IT"/>
          </a:p>
        </p:txBody>
      </p:sp>
      <p:sp>
        <p:nvSpPr>
          <p:cNvPr id="5" name="Segnaposto piè di pagina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CDE4DF3-4C2F-4E27-99C8-5A8215E0F2F5}" type="slidenum">
              <a:rPr lang="it-IT" smtClean="0"/>
              <a:pPr>
                <a:defRPr/>
              </a:pPr>
              <a:t>‹#›</a:t>
            </a:fld>
            <a:endParaRPr lang="it-IT"/>
          </a:p>
        </p:txBody>
      </p:sp>
      <p:sp>
        <p:nvSpPr>
          <p:cNvPr id="7" name="Text Box 17"/>
          <p:cNvSpPr txBox="1">
            <a:spLocks noChangeArrowheads="1"/>
          </p:cNvSpPr>
          <p:nvPr userDrawn="1"/>
        </p:nvSpPr>
        <p:spPr bwMode="auto">
          <a:xfrm>
            <a:off x="9305926" y="6310315"/>
            <a:ext cx="177800" cy="198437"/>
          </a:xfrm>
          <a:prstGeom prst="rect">
            <a:avLst/>
          </a:prstGeom>
          <a:noFill/>
          <a:ln w="9525">
            <a:noFill/>
            <a:miter lim="800000"/>
            <a:headEnd/>
            <a:tailEnd/>
          </a:ln>
          <a:effectLst/>
        </p:spPr>
        <p:txBody>
          <a:bodyPr lIns="0" tIns="0" rIns="0" bIns="0">
            <a:spAutoFit/>
          </a:bodyPr>
          <a:lstStyle/>
          <a:p>
            <a:pPr defTabSz="330200" eaLnBrk="0" hangingPunct="0">
              <a:defRPr/>
            </a:pPr>
            <a:endParaRPr kumimoji="1" lang="it-IT" sz="1300" b="1">
              <a:latin typeface="Verdana" pitchFamily="34" charset="0"/>
              <a:cs typeface="Arial" charset="0"/>
            </a:endParaRPr>
          </a:p>
        </p:txBody>
      </p:sp>
      <p:sp>
        <p:nvSpPr>
          <p:cNvPr id="8" name="Text Box 18"/>
          <p:cNvSpPr txBox="1">
            <a:spLocks noChangeArrowheads="1"/>
          </p:cNvSpPr>
          <p:nvPr userDrawn="1"/>
        </p:nvSpPr>
        <p:spPr bwMode="auto">
          <a:xfrm>
            <a:off x="9505950" y="6348413"/>
            <a:ext cx="407988" cy="184666"/>
          </a:xfrm>
          <a:prstGeom prst="rect">
            <a:avLst/>
          </a:prstGeom>
          <a:noFill/>
          <a:ln w="9525">
            <a:noFill/>
            <a:miter lim="800000"/>
            <a:headEnd/>
            <a:tailEnd/>
          </a:ln>
          <a:effectLst/>
        </p:spPr>
        <p:txBody>
          <a:bodyPr lIns="0" tIns="0" rIns="0" bIns="0">
            <a:spAutoFit/>
          </a:bodyPr>
          <a:lstStyle/>
          <a:p>
            <a:pPr defTabSz="330200" eaLnBrk="0" hangingPunct="0">
              <a:defRPr/>
            </a:pPr>
            <a:fld id="{81171D37-C9C0-4FDB-8F9D-EFFECA3CCC9F}" type="slidenum">
              <a:rPr kumimoji="1" lang="it-IT" sz="1200">
                <a:latin typeface="Verdana" pitchFamily="34" charset="0"/>
                <a:cs typeface="Arial" charset="0"/>
              </a:rPr>
              <a:pPr defTabSz="330200" eaLnBrk="0" hangingPunct="0">
                <a:defRPr/>
              </a:pPr>
              <a:t>‹#›</a:t>
            </a:fld>
            <a:endParaRPr kumimoji="1" lang="it-IT" sz="1200">
              <a:latin typeface="Verdana"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ransition>
    <p:zoom/>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opertina_master_esec"/>
          <p:cNvPicPr>
            <a:picLocks noChangeAspect="1" noChangeArrowheads="1"/>
          </p:cNvPicPr>
          <p:nvPr/>
        </p:nvPicPr>
        <p:blipFill>
          <a:blip r:embed="rId2" cstate="print"/>
          <a:srcRect/>
          <a:stretch>
            <a:fillRect/>
          </a:stretch>
        </p:blipFill>
        <p:spPr bwMode="auto">
          <a:xfrm>
            <a:off x="0" y="-1588"/>
            <a:ext cx="9907720" cy="6859588"/>
          </a:xfrm>
          <a:prstGeom prst="rect">
            <a:avLst/>
          </a:prstGeom>
          <a:noFill/>
        </p:spPr>
      </p:pic>
      <p:sp>
        <p:nvSpPr>
          <p:cNvPr id="2054" name="Text Box 6"/>
          <p:cNvSpPr txBox="1">
            <a:spLocks noChangeArrowheads="1"/>
          </p:cNvSpPr>
          <p:nvPr/>
        </p:nvSpPr>
        <p:spPr bwMode="auto">
          <a:xfrm>
            <a:off x="0" y="942386"/>
            <a:ext cx="4990011" cy="3031599"/>
          </a:xfrm>
          <a:prstGeom prst="rect">
            <a:avLst/>
          </a:prstGeom>
          <a:noFill/>
          <a:ln w="9525">
            <a:noFill/>
            <a:miter lim="800000"/>
            <a:headEnd/>
            <a:tailEnd/>
          </a:ln>
        </p:spPr>
        <p:txBody>
          <a:bodyPr wrap="square">
            <a:spAutoFit/>
          </a:bodyPr>
          <a:lstStyle/>
          <a:p>
            <a:pPr eaLnBrk="0" hangingPunct="0">
              <a:spcBef>
                <a:spcPts val="1800"/>
              </a:spcBef>
              <a:defRPr/>
            </a:pPr>
            <a:r>
              <a:rPr kumimoji="1" lang="it-IT" sz="3600" b="1" dirty="0" smtClean="0">
                <a:solidFill>
                  <a:srgbClr val="0070C0"/>
                </a:solidFill>
                <a:effectLst>
                  <a:outerShdw blurRad="38100" dist="38100" dir="2700000" algn="tl">
                    <a:srgbClr val="C0C0C0"/>
                  </a:outerShdw>
                </a:effectLst>
                <a:cs typeface="Arial" charset="0"/>
              </a:rPr>
              <a:t>Are </a:t>
            </a:r>
            <a:r>
              <a:rPr kumimoji="1" lang="it-IT" sz="3600" b="1" dirty="0" err="1" smtClean="0">
                <a:solidFill>
                  <a:srgbClr val="0070C0"/>
                </a:solidFill>
                <a:effectLst>
                  <a:outerShdw blurRad="38100" dist="38100" dir="2700000" algn="tl">
                    <a:srgbClr val="C0C0C0"/>
                  </a:outerShdw>
                </a:effectLst>
                <a:cs typeface="Arial" charset="0"/>
              </a:rPr>
              <a:t>Preferences</a:t>
            </a:r>
            <a:r>
              <a:rPr kumimoji="1" lang="it-IT" sz="3600" b="1" dirty="0" smtClean="0">
                <a:solidFill>
                  <a:srgbClr val="0070C0"/>
                </a:solidFill>
                <a:effectLst>
                  <a:outerShdw blurRad="38100" dist="38100" dir="2700000" algn="tl">
                    <a:srgbClr val="C0C0C0"/>
                  </a:outerShdw>
                </a:effectLst>
                <a:cs typeface="Arial" charset="0"/>
              </a:rPr>
              <a:t> in Public Procurement </a:t>
            </a:r>
            <a:r>
              <a:rPr kumimoji="1" lang="it-IT" sz="3600" b="1" dirty="0" err="1" smtClean="0">
                <a:solidFill>
                  <a:srgbClr val="0070C0"/>
                </a:solidFill>
                <a:effectLst>
                  <a:outerShdw blurRad="38100" dist="38100" dir="2700000" algn="tl">
                    <a:srgbClr val="C0C0C0"/>
                  </a:outerShdw>
                </a:effectLst>
                <a:cs typeface="Arial" charset="0"/>
              </a:rPr>
              <a:t>Fostering</a:t>
            </a:r>
            <a:r>
              <a:rPr kumimoji="1" lang="it-IT" sz="3600" b="1" dirty="0" smtClean="0">
                <a:solidFill>
                  <a:srgbClr val="0070C0"/>
                </a:solidFill>
                <a:effectLst>
                  <a:outerShdw blurRad="38100" dist="38100" dir="2700000" algn="tl">
                    <a:srgbClr val="C0C0C0"/>
                  </a:outerShdw>
                </a:effectLst>
                <a:cs typeface="Arial" charset="0"/>
              </a:rPr>
              <a:t> or </a:t>
            </a:r>
            <a:r>
              <a:rPr kumimoji="1" lang="it-IT" sz="3600" b="1" dirty="0" err="1" smtClean="0">
                <a:solidFill>
                  <a:srgbClr val="0070C0"/>
                </a:solidFill>
                <a:effectLst>
                  <a:outerShdw blurRad="38100" dist="38100" dir="2700000" algn="tl">
                    <a:srgbClr val="C0C0C0"/>
                  </a:outerShdw>
                </a:effectLst>
                <a:cs typeface="Arial" charset="0"/>
              </a:rPr>
              <a:t>Curbing</a:t>
            </a:r>
            <a:r>
              <a:rPr kumimoji="1" lang="it-IT" sz="3600" b="1" dirty="0" smtClean="0">
                <a:solidFill>
                  <a:srgbClr val="0070C0"/>
                </a:solidFill>
                <a:effectLst>
                  <a:outerShdw blurRad="38100" dist="38100" dir="2700000" algn="tl">
                    <a:srgbClr val="C0C0C0"/>
                  </a:outerShdw>
                </a:effectLst>
                <a:cs typeface="Arial" charset="0"/>
              </a:rPr>
              <a:t> </a:t>
            </a:r>
            <a:r>
              <a:rPr kumimoji="1" lang="it-IT" sz="3600" b="1" dirty="0" err="1" smtClean="0">
                <a:solidFill>
                  <a:srgbClr val="0070C0"/>
                </a:solidFill>
                <a:effectLst>
                  <a:outerShdw blurRad="38100" dist="38100" dir="2700000" algn="tl">
                    <a:srgbClr val="C0C0C0"/>
                  </a:outerShdw>
                </a:effectLst>
                <a:cs typeface="Arial" charset="0"/>
              </a:rPr>
              <a:t>Corruption</a:t>
            </a:r>
            <a:r>
              <a:rPr kumimoji="1" lang="it-IT" sz="3600" b="1" dirty="0" smtClean="0">
                <a:solidFill>
                  <a:srgbClr val="0070C0"/>
                </a:solidFill>
                <a:effectLst>
                  <a:outerShdw blurRad="38100" dist="38100" dir="2700000" algn="tl">
                    <a:srgbClr val="C0C0C0"/>
                  </a:outerShdw>
                </a:effectLst>
                <a:cs typeface="Arial" charset="0"/>
              </a:rPr>
              <a:t>?</a:t>
            </a:r>
            <a:endParaRPr kumimoji="1" lang="en-US" sz="3600" b="1" dirty="0" smtClean="0">
              <a:solidFill>
                <a:srgbClr val="0070C0"/>
              </a:solidFill>
              <a:effectLst>
                <a:outerShdw blurRad="38100" dist="38100" dir="2700000" algn="tl">
                  <a:srgbClr val="C0C0C0"/>
                </a:outerShdw>
              </a:effectLst>
              <a:cs typeface="Arial" charset="0"/>
            </a:endParaRPr>
          </a:p>
          <a:p>
            <a:pPr eaLnBrk="0" hangingPunct="0">
              <a:spcBef>
                <a:spcPts val="1800"/>
              </a:spcBef>
              <a:defRPr/>
            </a:pPr>
            <a:endParaRPr kumimoji="1" lang="it-IT" sz="3600" b="1" dirty="0" smtClean="0">
              <a:solidFill>
                <a:srgbClr val="FF9900"/>
              </a:solidFill>
              <a:effectLst>
                <a:outerShdw blurRad="38100" dist="38100" dir="2700000" algn="tl">
                  <a:srgbClr val="C0C0C0"/>
                </a:outerShdw>
              </a:effectLst>
              <a:cs typeface="Arial" charset="0"/>
            </a:endParaRPr>
          </a:p>
          <a:p>
            <a:pPr eaLnBrk="0" hangingPunct="0">
              <a:spcBef>
                <a:spcPct val="50000"/>
              </a:spcBef>
              <a:defRPr/>
            </a:pPr>
            <a:endParaRPr kumimoji="1" lang="en-US" b="1" baseline="30000" dirty="0">
              <a:solidFill>
                <a:srgbClr val="FFFF00"/>
              </a:solidFill>
              <a:effectLst>
                <a:outerShdw blurRad="38100" dist="38100" dir="2700000" algn="tl">
                  <a:srgbClr val="C0C0C0"/>
                </a:outerShdw>
              </a:effectLst>
              <a:cs typeface="Arial" charset="0"/>
            </a:endParaRPr>
          </a:p>
        </p:txBody>
      </p:sp>
      <p:sp>
        <p:nvSpPr>
          <p:cNvPr id="4" name="CasellaDiTesto 3"/>
          <p:cNvSpPr txBox="1"/>
          <p:nvPr/>
        </p:nvSpPr>
        <p:spPr>
          <a:xfrm>
            <a:off x="0" y="5288340"/>
            <a:ext cx="5551714" cy="1508105"/>
          </a:xfrm>
          <a:prstGeom prst="rect">
            <a:avLst/>
          </a:prstGeom>
          <a:noFill/>
        </p:spPr>
        <p:txBody>
          <a:bodyPr wrap="square" rtlCol="0">
            <a:spAutoFit/>
          </a:bodyPr>
          <a:lstStyle/>
          <a:p>
            <a:endParaRPr lang="it-IT" sz="2600" b="1" dirty="0" smtClean="0">
              <a:solidFill>
                <a:srgbClr val="FFFF00"/>
              </a:solidFill>
            </a:endParaRPr>
          </a:p>
          <a:p>
            <a:r>
              <a:rPr lang="it-IT" sz="2600" b="1" dirty="0" smtClean="0">
                <a:solidFill>
                  <a:srgbClr val="FFFF00"/>
                </a:solidFill>
              </a:rPr>
              <a:t>Prof. Gustavo Piga</a:t>
            </a:r>
          </a:p>
          <a:p>
            <a:r>
              <a:rPr lang="it-IT" sz="2000" b="1" dirty="0" smtClean="0">
                <a:solidFill>
                  <a:srgbClr val="FFFF00"/>
                </a:solidFill>
              </a:rPr>
              <a:t>University of Rome Tor Vergata</a:t>
            </a:r>
          </a:p>
          <a:p>
            <a:r>
              <a:rPr lang="it-IT" sz="2000" b="1" dirty="0" smtClean="0">
                <a:solidFill>
                  <a:srgbClr val="FFFF00"/>
                </a:solidFill>
              </a:rPr>
              <a:t>www.gustavopiga.it</a:t>
            </a:r>
            <a:endParaRPr lang="it-IT" sz="2000" b="1" dirty="0">
              <a:solidFill>
                <a:srgbClr val="FFFF00"/>
              </a:solidFill>
            </a:endParaRPr>
          </a:p>
        </p:txBody>
      </p:sp>
      <p:sp>
        <p:nvSpPr>
          <p:cNvPr id="5" name="CasellaDiTesto 4"/>
          <p:cNvSpPr txBox="1"/>
          <p:nvPr/>
        </p:nvSpPr>
        <p:spPr>
          <a:xfrm>
            <a:off x="5695406" y="3004458"/>
            <a:ext cx="4210594" cy="3170099"/>
          </a:xfrm>
          <a:prstGeom prst="rect">
            <a:avLst/>
          </a:prstGeom>
          <a:noFill/>
        </p:spPr>
        <p:txBody>
          <a:bodyPr wrap="square" rtlCol="0">
            <a:spAutoFit/>
          </a:bodyPr>
          <a:lstStyle/>
          <a:p>
            <a:r>
              <a:rPr lang="en-US" sz="2800" b="1" dirty="0" smtClean="0"/>
              <a:t>8th INGP Annual Conference on Public Procurement in the Americas</a:t>
            </a:r>
          </a:p>
          <a:p>
            <a:endParaRPr lang="en-US" sz="2800" b="1" dirty="0" smtClean="0"/>
          </a:p>
          <a:p>
            <a:r>
              <a:rPr lang="en-US" sz="2000" b="1" dirty="0" smtClean="0"/>
              <a:t>September 11-13, 2012</a:t>
            </a:r>
          </a:p>
          <a:p>
            <a:endParaRPr lang="en-US" sz="2000" b="1" dirty="0" smtClean="0"/>
          </a:p>
          <a:p>
            <a:r>
              <a:rPr lang="en-US" sz="2000" b="1" dirty="0" smtClean="0"/>
              <a:t>Panama City, Panama</a:t>
            </a:r>
            <a:endParaRPr lang="it-IT" sz="2000" b="1" dirty="0"/>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87701"/>
            <a:ext cx="6010003" cy="69201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are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perceived</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Group 122"/>
          <p:cNvGraphicFramePr>
            <a:graphicFrameLocks noGrp="1"/>
          </p:cNvGraphicFramePr>
          <p:nvPr>
            <p:ph idx="1"/>
          </p:nvPr>
        </p:nvGraphicFramePr>
        <p:xfrm>
          <a:off x="508361" y="1645920"/>
          <a:ext cx="8687889" cy="5192942"/>
        </p:xfrm>
        <a:graphic>
          <a:graphicData uri="http://schemas.openxmlformats.org/drawingml/2006/table">
            <a:tbl>
              <a:tblPr/>
              <a:tblGrid>
                <a:gridCol w="4647283"/>
                <a:gridCol w="807786"/>
                <a:gridCol w="809462"/>
                <a:gridCol w="1050792"/>
                <a:gridCol w="564780"/>
                <a:gridCol w="807786"/>
              </a:tblGrid>
              <a:tr h="67658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002060"/>
                          </a:solidFill>
                          <a:effectLst/>
                          <a:latin typeface="Calibri" pitchFamily="34" charset="0"/>
                          <a:cs typeface="Arial" charset="0"/>
                        </a:rPr>
                        <a:t>    </a:t>
                      </a:r>
                      <a:r>
                        <a:rPr kumimoji="0" lang="it-IT" sz="1500" b="1" i="0" u="none" strike="noStrike" cap="none" normalizeH="0" baseline="0" dirty="0" err="1" smtClean="0">
                          <a:ln>
                            <a:noFill/>
                          </a:ln>
                          <a:solidFill>
                            <a:srgbClr val="002060"/>
                          </a:solidFill>
                          <a:effectLst/>
                          <a:latin typeface="Calibri" pitchFamily="34" charset="0"/>
                          <a:cs typeface="Arial" charset="0"/>
                        </a:rPr>
                        <a:t>Potential</a:t>
                      </a:r>
                      <a:r>
                        <a:rPr kumimoji="0" lang="it-IT" sz="1500" b="1" i="0" u="none" strike="noStrike" cap="none" normalizeH="0" baseline="0" dirty="0" smtClean="0">
                          <a:ln>
                            <a:noFill/>
                          </a:ln>
                          <a:solidFill>
                            <a:srgbClr val="002060"/>
                          </a:solidFill>
                          <a:effectLst/>
                          <a:latin typeface="Calibri" pitchFamily="34" charset="0"/>
                          <a:cs typeface="Arial" charset="0"/>
                        </a:rPr>
                        <a:t> </a:t>
                      </a:r>
                      <a:r>
                        <a:rPr kumimoji="0" lang="it-IT" sz="1500" b="1" i="0" u="none" strike="noStrike" cap="none" normalizeH="0" baseline="0" dirty="0" err="1" smtClean="0">
                          <a:ln>
                            <a:noFill/>
                          </a:ln>
                          <a:solidFill>
                            <a:srgbClr val="002060"/>
                          </a:solidFill>
                          <a:effectLst/>
                          <a:latin typeface="Calibri" pitchFamily="34" charset="0"/>
                          <a:cs typeface="Arial" charset="0"/>
                        </a:rPr>
                        <a:t>problems</a:t>
                      </a:r>
                      <a:r>
                        <a:rPr kumimoji="0" lang="it-IT" sz="1500" b="1" i="0" u="none" strike="noStrike" cap="none" normalizeH="0" baseline="0" dirty="0" smtClean="0">
                          <a:ln>
                            <a:noFill/>
                          </a:ln>
                          <a:solidFill>
                            <a:srgbClr val="002060"/>
                          </a:solidFill>
                          <a:effectLst/>
                          <a:latin typeface="Calibri" pitchFamily="34" charset="0"/>
                          <a:cs typeface="Arial" charset="0"/>
                        </a:rPr>
                        <a:t> </a:t>
                      </a:r>
                    </a:p>
                  </a:txBody>
                  <a:tcPr marL="10319" marR="10319" marT="952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700" b="1" i="0" u="none" strike="noStrike" cap="none" normalizeH="0" baseline="0" smtClean="0">
                          <a:ln>
                            <a:noFill/>
                          </a:ln>
                          <a:solidFill>
                            <a:srgbClr val="000000"/>
                          </a:solidFill>
                          <a:effectLst/>
                          <a:latin typeface="Calibri" pitchFamily="34" charset="0"/>
                          <a:cs typeface="Arial" charset="0"/>
                        </a:rPr>
                        <a:t>Micro </a:t>
                      </a:r>
                    </a:p>
                  </a:txBody>
                  <a:tcPr marL="10319" marR="10319" marT="9525" marB="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700" b="1" i="0" u="none" strike="noStrike" cap="none" normalizeH="0" baseline="0" smtClean="0">
                          <a:ln>
                            <a:noFill/>
                          </a:ln>
                          <a:solidFill>
                            <a:srgbClr val="000000"/>
                          </a:solidFill>
                          <a:effectLst/>
                          <a:latin typeface="Calibri" pitchFamily="34" charset="0"/>
                          <a:cs typeface="Arial" charset="0"/>
                        </a:rPr>
                        <a:t>Small </a:t>
                      </a:r>
                    </a:p>
                  </a:txBody>
                  <a:tcPr marL="10319" marR="10319"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700" b="1" i="0" u="none" strike="noStrike" cap="none" normalizeH="0" baseline="0" smtClean="0">
                          <a:ln>
                            <a:noFill/>
                          </a:ln>
                          <a:solidFill>
                            <a:srgbClr val="000000"/>
                          </a:solidFill>
                          <a:effectLst/>
                          <a:latin typeface="Calibri" pitchFamily="34" charset="0"/>
                          <a:cs typeface="Arial" charset="0"/>
                        </a:rPr>
                        <a:t>Medium</a:t>
                      </a:r>
                    </a:p>
                  </a:txBody>
                  <a:tcPr marL="10319" marR="10319"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700" b="1" i="0" u="none" strike="noStrike" cap="none" normalizeH="0" baseline="0" smtClean="0">
                          <a:ln>
                            <a:noFill/>
                          </a:ln>
                          <a:solidFill>
                            <a:srgbClr val="000000"/>
                          </a:solidFill>
                          <a:effectLst/>
                          <a:latin typeface="Calibri" pitchFamily="34" charset="0"/>
                          <a:cs typeface="Arial" charset="0"/>
                        </a:rPr>
                        <a:t>Large </a:t>
                      </a:r>
                    </a:p>
                  </a:txBody>
                  <a:tcPr marL="10319" marR="10319"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700" b="1" i="0" u="none" strike="noStrike" cap="none" normalizeH="0" baseline="0" smtClean="0">
                          <a:ln>
                            <a:noFill/>
                          </a:ln>
                          <a:solidFill>
                            <a:srgbClr val="000000"/>
                          </a:solidFill>
                          <a:effectLst/>
                          <a:latin typeface="Calibri" pitchFamily="34" charset="0"/>
                          <a:cs typeface="Arial" charset="0"/>
                        </a:rPr>
                        <a:t>TOTAL %</a:t>
                      </a:r>
                    </a:p>
                  </a:txBody>
                  <a:tcPr marL="10319" marR="10319" marT="9525" marB="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031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Over-emphasis on price</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0,9</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Long payment terms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1,4</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1,2</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Late payments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1,3</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No debriefing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1,2</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0,9</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Administrative burden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000000"/>
                          </a:solidFill>
                          <a:effectLst/>
                          <a:latin typeface="Calibri" pitchFamily="34" charset="0"/>
                          <a:cs typeface="Arial" charset="0"/>
                        </a:rPr>
                        <a:t>1,5</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1,2</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Lack of clarity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1,4</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dirty="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Limited options for interaction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1,4</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0,9</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Disproportionate financial criteria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000000"/>
                          </a:solidFill>
                          <a:effectLst/>
                          <a:latin typeface="Calibri" pitchFamily="34" charset="0"/>
                          <a:cs typeface="Arial" charset="0"/>
                        </a:rPr>
                        <a:t>2,0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1,2</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1,2</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Insufficient time to bid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1,4</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1,2</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0,7</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1,0</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2263">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smtClean="0">
                          <a:ln>
                            <a:noFill/>
                          </a:ln>
                          <a:solidFill>
                            <a:srgbClr val="376091"/>
                          </a:solidFill>
                          <a:effectLst/>
                          <a:latin typeface="Calibri" pitchFamily="34" charset="0"/>
                          <a:cs typeface="Arial" charset="0"/>
                        </a:rPr>
                        <a:t>   Lack of information on opportunities</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1,4</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1,3</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06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FF0000"/>
                          </a:solidFill>
                          <a:effectLst/>
                          <a:latin typeface="Calibri" pitchFamily="34" charset="0"/>
                          <a:cs typeface="Arial" charset="0"/>
                        </a:rPr>
                        <a:t>   </a:t>
                      </a:r>
                      <a:r>
                        <a:rPr kumimoji="0" lang="it-IT" sz="1500" b="1" i="0" u="none" strike="noStrike" cap="none" normalizeH="0" baseline="0" dirty="0" err="1" smtClean="0">
                          <a:ln>
                            <a:noFill/>
                          </a:ln>
                          <a:solidFill>
                            <a:srgbClr val="FF0000"/>
                          </a:solidFill>
                          <a:effectLst/>
                          <a:latin typeface="Calibri" pitchFamily="34" charset="0"/>
                          <a:cs typeface="Arial" charset="0"/>
                        </a:rPr>
                        <a:t>Tenders</a:t>
                      </a:r>
                      <a:r>
                        <a:rPr kumimoji="0" lang="it-IT" sz="1500" b="1" i="0" u="none" strike="noStrike" cap="none" normalizeH="0" baseline="0" dirty="0" smtClean="0">
                          <a:ln>
                            <a:noFill/>
                          </a:ln>
                          <a:solidFill>
                            <a:srgbClr val="FF0000"/>
                          </a:solidFill>
                          <a:effectLst/>
                          <a:latin typeface="Calibri" pitchFamily="34" charset="0"/>
                          <a:cs typeface="Arial" charset="0"/>
                        </a:rPr>
                        <a:t> </a:t>
                      </a:r>
                      <a:r>
                        <a:rPr kumimoji="0" lang="it-IT" sz="1500" b="1" i="0" u="none" strike="noStrike" cap="none" normalizeH="0" baseline="0" dirty="0" err="1" smtClean="0">
                          <a:ln>
                            <a:noFill/>
                          </a:ln>
                          <a:solidFill>
                            <a:srgbClr val="FF0000"/>
                          </a:solidFill>
                          <a:effectLst/>
                          <a:latin typeface="Calibri" pitchFamily="34" charset="0"/>
                          <a:cs typeface="Arial" charset="0"/>
                        </a:rPr>
                        <a:t>not</a:t>
                      </a:r>
                      <a:r>
                        <a:rPr kumimoji="0" lang="it-IT" sz="1500" b="1" i="0" u="none" strike="noStrike" cap="none" normalizeH="0" baseline="0" dirty="0" smtClean="0">
                          <a:ln>
                            <a:noFill/>
                          </a:ln>
                          <a:solidFill>
                            <a:srgbClr val="FF0000"/>
                          </a:solidFill>
                          <a:effectLst/>
                          <a:latin typeface="Calibri" pitchFamily="34" charset="0"/>
                          <a:cs typeface="Arial" charset="0"/>
                        </a:rPr>
                        <a:t> </a:t>
                      </a:r>
                      <a:r>
                        <a:rPr kumimoji="0" lang="it-IT" sz="1500" b="1" i="0" u="none" strike="noStrike" cap="none" normalizeH="0" baseline="0" dirty="0" err="1" smtClean="0">
                          <a:ln>
                            <a:noFill/>
                          </a:ln>
                          <a:solidFill>
                            <a:srgbClr val="FF0000"/>
                          </a:solidFill>
                          <a:effectLst/>
                          <a:latin typeface="Calibri" pitchFamily="34" charset="0"/>
                          <a:cs typeface="Arial" charset="0"/>
                        </a:rPr>
                        <a:t>evaluated</a:t>
                      </a:r>
                      <a:r>
                        <a:rPr kumimoji="0" lang="it-IT" sz="1500" b="1" i="0" u="none" strike="noStrike" cap="none" normalizeH="0" baseline="0" dirty="0" smtClean="0">
                          <a:ln>
                            <a:noFill/>
                          </a:ln>
                          <a:solidFill>
                            <a:srgbClr val="FF0000"/>
                          </a:solidFill>
                          <a:effectLst/>
                          <a:latin typeface="Calibri" pitchFamily="34" charset="0"/>
                          <a:cs typeface="Arial" charset="0"/>
                        </a:rPr>
                        <a:t> </a:t>
                      </a:r>
                      <a:r>
                        <a:rPr kumimoji="0" lang="it-IT" sz="1500" b="1" i="0" u="none" strike="noStrike" cap="none" normalizeH="0" baseline="0" dirty="0" err="1" smtClean="0">
                          <a:ln>
                            <a:noFill/>
                          </a:ln>
                          <a:solidFill>
                            <a:srgbClr val="FF0000"/>
                          </a:solidFill>
                          <a:effectLst/>
                          <a:latin typeface="Calibri" pitchFamily="34" charset="0"/>
                          <a:cs typeface="Arial" charset="0"/>
                        </a:rPr>
                        <a:t>fairly</a:t>
                      </a:r>
                      <a:r>
                        <a:rPr kumimoji="0" lang="it-IT" sz="1500" b="1" i="0" u="none" strike="noStrike" cap="none" normalizeH="0" baseline="0" dirty="0" smtClean="0">
                          <a:ln>
                            <a:noFill/>
                          </a:ln>
                          <a:solidFill>
                            <a:srgbClr val="FF0000"/>
                          </a:solidFill>
                          <a:effectLst/>
                          <a:latin typeface="Calibri" pitchFamily="34" charset="0"/>
                          <a:cs typeface="Arial" charset="0"/>
                        </a:rPr>
                        <a:t>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5,3</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4,7</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8,7</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6,3</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smtClean="0">
                          <a:ln>
                            <a:noFill/>
                          </a:ln>
                          <a:solidFill>
                            <a:srgbClr val="376091"/>
                          </a:solidFill>
                          <a:effectLst/>
                          <a:latin typeface="Calibri" pitchFamily="34" charset="0"/>
                          <a:cs typeface="Arial" charset="0"/>
                        </a:rPr>
                        <a:t>   Disproportionate technical criteria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1,4</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1,4</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1,2</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sz="1500" b="1" i="0" u="none" strike="noStrike" cap="none" normalizeH="0" baseline="0" dirty="0" smtClean="0">
                          <a:ln>
                            <a:noFill/>
                          </a:ln>
                          <a:solidFill>
                            <a:srgbClr val="376091"/>
                          </a:solidFill>
                          <a:effectLst/>
                          <a:latin typeface="Calibri" pitchFamily="34" charset="0"/>
                          <a:cs typeface="Arial" charset="0"/>
                        </a:rPr>
                        <a:t>   </a:t>
                      </a:r>
                      <a:r>
                        <a:rPr kumimoji="0" lang="it-IT" sz="1500" b="1" i="0" u="none" strike="noStrike" cap="none" normalizeH="0" baseline="0" dirty="0" err="1" smtClean="0">
                          <a:ln>
                            <a:noFill/>
                          </a:ln>
                          <a:solidFill>
                            <a:srgbClr val="FF0000"/>
                          </a:solidFill>
                          <a:effectLst/>
                          <a:latin typeface="Calibri" pitchFamily="34" charset="0"/>
                          <a:cs typeface="Arial" charset="0"/>
                        </a:rPr>
                        <a:t>Large</a:t>
                      </a:r>
                      <a:r>
                        <a:rPr kumimoji="0" lang="it-IT" sz="1500" b="1" i="0" u="none" strike="noStrike" cap="none" normalizeH="0" baseline="0" dirty="0" smtClean="0">
                          <a:ln>
                            <a:noFill/>
                          </a:ln>
                          <a:solidFill>
                            <a:srgbClr val="FF0000"/>
                          </a:solidFill>
                          <a:effectLst/>
                          <a:latin typeface="Calibri" pitchFamily="34" charset="0"/>
                          <a:cs typeface="Arial" charset="0"/>
                        </a:rPr>
                        <a:t> </a:t>
                      </a:r>
                      <a:r>
                        <a:rPr kumimoji="0" lang="it-IT" sz="1500" b="1" i="0" u="none" strike="noStrike" cap="none" normalizeH="0" baseline="0" dirty="0" err="1" smtClean="0">
                          <a:ln>
                            <a:noFill/>
                          </a:ln>
                          <a:solidFill>
                            <a:srgbClr val="FF0000"/>
                          </a:solidFill>
                          <a:effectLst/>
                          <a:latin typeface="Calibri" pitchFamily="34" charset="0"/>
                          <a:cs typeface="Arial" charset="0"/>
                        </a:rPr>
                        <a:t>contract</a:t>
                      </a:r>
                      <a:r>
                        <a:rPr kumimoji="0" lang="it-IT" sz="1500" b="1" i="0" u="none" strike="noStrike" cap="none" normalizeH="0" baseline="0" dirty="0" smtClean="0">
                          <a:ln>
                            <a:noFill/>
                          </a:ln>
                          <a:solidFill>
                            <a:srgbClr val="FF0000"/>
                          </a:solidFill>
                          <a:effectLst/>
                          <a:latin typeface="Calibri" pitchFamily="34" charset="0"/>
                          <a:cs typeface="Arial" charset="0"/>
                        </a:rPr>
                        <a:t> </a:t>
                      </a:r>
                      <a:r>
                        <a:rPr kumimoji="0" lang="it-IT" sz="1500" b="1" i="0" u="none" strike="noStrike" cap="none" normalizeH="0" baseline="0" dirty="0" err="1" smtClean="0">
                          <a:ln>
                            <a:noFill/>
                          </a:ln>
                          <a:solidFill>
                            <a:srgbClr val="FF0000"/>
                          </a:solidFill>
                          <a:effectLst/>
                          <a:latin typeface="Calibri" pitchFamily="34" charset="0"/>
                          <a:cs typeface="Arial" charset="0"/>
                        </a:rPr>
                        <a:t>value</a:t>
                      </a:r>
                      <a:r>
                        <a:rPr kumimoji="0" lang="it-IT" sz="1500" b="1" i="0" u="none" strike="noStrike" cap="none" normalizeH="0" baseline="0" dirty="0" smtClean="0">
                          <a:ln>
                            <a:noFill/>
                          </a:ln>
                          <a:solidFill>
                            <a:srgbClr val="FF0000"/>
                          </a:solidFill>
                          <a:effectLst/>
                          <a:latin typeface="Calibri" pitchFamily="34" charset="0"/>
                          <a:cs typeface="Arial" charset="0"/>
                        </a:rPr>
                        <a:t> </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22,0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22,0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5,0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7,0</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376091"/>
                          </a:solidFill>
                          <a:effectLst/>
                          <a:latin typeface="Calibri" pitchFamily="34" charset="0"/>
                          <a:cs typeface="Arial" charset="0"/>
                        </a:rPr>
                        <a:t>  Joint fulfillment of criteria not allowed</a:t>
                      </a:r>
                    </a:p>
                  </a:txBody>
                  <a:tcPr marL="10319" marR="10319" marT="9525"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2,0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2,0</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1,5</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smtClean="0">
                          <a:ln>
                            <a:noFill/>
                          </a:ln>
                          <a:solidFill>
                            <a:srgbClr val="000000"/>
                          </a:solidFill>
                          <a:effectLst/>
                          <a:latin typeface="Calibri" pitchFamily="34" charset="0"/>
                          <a:cs typeface="Arial" charset="0"/>
                        </a:rPr>
                        <a:t>1</a:t>
                      </a:r>
                    </a:p>
                  </a:txBody>
                  <a:tcPr marL="10319" marR="10319"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sz="1500" b="0" i="0" u="none" strike="noStrike" cap="none" normalizeH="0" baseline="0" dirty="0" smtClean="0">
                          <a:ln>
                            <a:noFill/>
                          </a:ln>
                          <a:solidFill>
                            <a:srgbClr val="000000"/>
                          </a:solidFill>
                          <a:effectLst/>
                          <a:latin typeface="Calibri" pitchFamily="34" charset="0"/>
                          <a:cs typeface="Arial" charset="0"/>
                        </a:rPr>
                        <a:t>1,3</a:t>
                      </a:r>
                    </a:p>
                  </a:txBody>
                  <a:tcPr marL="10319" marR="10319" marT="9525"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2"/>
          <p:cNvSpPr txBox="1">
            <a:spLocks noChangeArrowheads="1"/>
          </p:cNvSpPr>
          <p:nvPr/>
        </p:nvSpPr>
        <p:spPr>
          <a:xfrm>
            <a:off x="313509" y="914400"/>
            <a:ext cx="9592491" cy="70539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rgbClr val="000099"/>
                </a:solidFill>
                <a:effectLst/>
                <a:uLnTx/>
                <a:uFillTx/>
                <a:latin typeface="Calibri" pitchFamily="34" charset="0"/>
                <a:ea typeface="+mj-ea"/>
                <a:cs typeface="+mj-cs"/>
              </a:rPr>
              <a:t>Problems faced by EU bidders, (by bidders size relative to large firms)</a:t>
            </a:r>
            <a:br>
              <a:rPr kumimoji="0" lang="en-US" sz="1600" b="1" i="0" u="none" strike="noStrike" kern="1200" cap="none" spc="0" normalizeH="0" baseline="0" noProof="0" dirty="0" smtClean="0">
                <a:ln>
                  <a:noFill/>
                </a:ln>
                <a:solidFill>
                  <a:srgbClr val="000099"/>
                </a:solidFill>
                <a:effectLst/>
                <a:uLnTx/>
                <a:uFillTx/>
                <a:latin typeface="Calibri" pitchFamily="34" charset="0"/>
                <a:ea typeface="+mj-ea"/>
                <a:cs typeface="+mj-cs"/>
              </a:rPr>
            </a:br>
            <a:r>
              <a:rPr kumimoji="0" lang="en-US" sz="1600" b="1" i="0" u="none" strike="noStrike" kern="1200" cap="none" spc="0" normalizeH="0" baseline="0" noProof="0" dirty="0" smtClean="0">
                <a:ln>
                  <a:noFill/>
                </a:ln>
                <a:solidFill>
                  <a:srgbClr val="000099"/>
                </a:solidFill>
                <a:effectLst/>
                <a:uLnTx/>
                <a:uFillTx/>
                <a:latin typeface="Calibri" pitchFamily="34" charset="0"/>
                <a:ea typeface="+mj-ea"/>
                <a:cs typeface="+mj-cs"/>
              </a:rPr>
              <a:t>The column of totals displays on average which portion of firms interviewed answered “always” or “often”</a:t>
            </a:r>
            <a:br>
              <a:rPr kumimoji="0" lang="en-US" sz="1600" b="1" i="0" u="none" strike="noStrike" kern="1200" cap="none" spc="0" normalizeH="0" baseline="0" noProof="0" dirty="0" smtClean="0">
                <a:ln>
                  <a:noFill/>
                </a:ln>
                <a:solidFill>
                  <a:srgbClr val="000099"/>
                </a:solidFill>
                <a:effectLst/>
                <a:uLnTx/>
                <a:uFillTx/>
                <a:latin typeface="Calibri" pitchFamily="34" charset="0"/>
                <a:ea typeface="+mj-ea"/>
                <a:cs typeface="+mj-cs"/>
              </a:rPr>
            </a:br>
            <a:endParaRPr kumimoji="0" lang="en-GB" sz="1600" b="1" i="0" u="none" strike="noStrike" kern="1200" cap="none" spc="0" normalizeH="0" baseline="0" noProof="0" dirty="0">
              <a:ln>
                <a:noFill/>
              </a:ln>
              <a:solidFill>
                <a:srgbClr val="000099"/>
              </a:solidFill>
              <a:effectLst/>
              <a:uLnTx/>
              <a:uFillTx/>
              <a:latin typeface="Calibri" pitchFamily="34" charset="0"/>
              <a:ea typeface="+mj-ea"/>
              <a:cs typeface="+mj-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2678622"/>
            <a:ext cx="9906000" cy="4770537"/>
          </a:xfrm>
          <a:prstGeom prst="rect">
            <a:avLst/>
          </a:prstGeom>
          <a:ln>
            <a:noFill/>
          </a:ln>
        </p:spPr>
        <p:txBody>
          <a:bodyPr wrap="square">
            <a:spAutoFit/>
          </a:bodyPr>
          <a:lstStyle/>
          <a:p>
            <a:pPr algn="just">
              <a:buFontTx/>
              <a:buChar char="-"/>
            </a:pPr>
            <a:r>
              <a:rPr lang="en-US" sz="2000" b="1" i="1" dirty="0" smtClean="0">
                <a:solidFill>
                  <a:srgbClr val="002060"/>
                </a:solidFill>
                <a:latin typeface="Calibri" pitchFamily="34" charset="0"/>
              </a:rPr>
              <a:t> </a:t>
            </a:r>
            <a:r>
              <a:rPr lang="en-US" sz="2000" b="1" i="1" dirty="0" smtClean="0">
                <a:solidFill>
                  <a:srgbClr val="9888DE"/>
                </a:solidFill>
                <a:latin typeface="Calibri" pitchFamily="34" charset="0"/>
              </a:rPr>
              <a:t>type of procurer</a:t>
            </a:r>
            <a:r>
              <a:rPr lang="en-US" sz="2000" b="1" i="1" dirty="0" smtClean="0">
                <a:latin typeface="Calibri" pitchFamily="34" charset="0"/>
              </a:rPr>
              <a:t>:</a:t>
            </a:r>
            <a:r>
              <a:rPr lang="en-US" sz="2000" b="1" dirty="0" smtClean="0">
                <a:latin typeface="Calibri" pitchFamily="34" charset="0"/>
              </a:rPr>
              <a:t> </a:t>
            </a:r>
            <a:r>
              <a:rPr lang="en-US" sz="2000" dirty="0" smtClean="0">
                <a:latin typeface="Calibri" pitchFamily="34" charset="0"/>
              </a:rPr>
              <a:t>The more the procurer is a </a:t>
            </a:r>
            <a:r>
              <a:rPr lang="en-US" sz="2000" dirty="0" smtClean="0"/>
              <a:t>centr</a:t>
            </a:r>
            <a:r>
              <a:rPr lang="en-US" sz="2000" dirty="0" smtClean="0">
                <a:latin typeface="Calibri" pitchFamily="34" charset="0"/>
              </a:rPr>
              <a:t>al (local) entity, the lower (higher) is the probability for SMEs to win a public contract. </a:t>
            </a:r>
            <a:r>
              <a:rPr lang="en-US" sz="2000" b="1" dirty="0" smtClean="0">
                <a:solidFill>
                  <a:srgbClr val="C00000"/>
                </a:solidFill>
              </a:rPr>
              <a:t>TRANSPORTATION COSTS  OR CORRUPTION?</a:t>
            </a:r>
            <a:endParaRPr lang="en-US" sz="2000" b="1" dirty="0" smtClean="0">
              <a:solidFill>
                <a:srgbClr val="C00000"/>
              </a:solidFill>
              <a:latin typeface="Calibri" pitchFamily="34" charset="0"/>
            </a:endParaRPr>
          </a:p>
          <a:p>
            <a:pPr algn="just"/>
            <a:endParaRPr lang="en-US" sz="2000" dirty="0" smtClean="0">
              <a:latin typeface="Calibri" pitchFamily="34" charset="0"/>
            </a:endParaRPr>
          </a:p>
          <a:p>
            <a:pPr algn="just">
              <a:buFontTx/>
              <a:buChar char="-"/>
            </a:pPr>
            <a:r>
              <a:rPr lang="en-US" sz="2000" b="1" dirty="0" smtClean="0">
                <a:solidFill>
                  <a:srgbClr val="9888DE"/>
                </a:solidFill>
              </a:rPr>
              <a:t>contract size (and fewer lots):</a:t>
            </a:r>
            <a:r>
              <a:rPr lang="en-US" sz="2000" b="1" dirty="0" smtClean="0">
                <a:solidFill>
                  <a:srgbClr val="C00000"/>
                </a:solidFill>
                <a:latin typeface="Calibri" pitchFamily="34" charset="0"/>
              </a:rPr>
              <a:t>  </a:t>
            </a:r>
            <a:r>
              <a:rPr lang="en-US" sz="2000" dirty="0" smtClean="0">
                <a:latin typeface="Calibri" pitchFamily="34" charset="0"/>
              </a:rPr>
              <a:t>the higher the contract value, the lesser the likelihood that an SME will win that contract</a:t>
            </a:r>
            <a:r>
              <a:rPr lang="en-US" sz="2000" b="1" dirty="0" smtClean="0">
                <a:solidFill>
                  <a:srgbClr val="C00000"/>
                </a:solidFill>
                <a:latin typeface="Calibri" pitchFamily="34" charset="0"/>
              </a:rPr>
              <a:t>. EFFICIENCY OR CORRUPTION?</a:t>
            </a:r>
          </a:p>
          <a:p>
            <a:pPr algn="just">
              <a:buFontTx/>
              <a:buChar char="-"/>
            </a:pPr>
            <a:endParaRPr lang="en-US" sz="2000" b="1" dirty="0" smtClean="0">
              <a:solidFill>
                <a:srgbClr val="C00000"/>
              </a:solidFill>
              <a:latin typeface="Calibri" pitchFamily="34" charset="0"/>
            </a:endParaRPr>
          </a:p>
          <a:p>
            <a:pPr algn="just">
              <a:buFontTx/>
              <a:buChar char="-"/>
            </a:pPr>
            <a:r>
              <a:rPr lang="en-US" sz="2000" b="1" dirty="0" smtClean="0">
                <a:solidFill>
                  <a:srgbClr val="9888DE"/>
                </a:solidFill>
                <a:latin typeface="Calibri" pitchFamily="34" charset="0"/>
              </a:rPr>
              <a:t> MEAT criteria:  </a:t>
            </a:r>
            <a:r>
              <a:rPr lang="en-US" sz="2000" dirty="0" smtClean="0">
                <a:latin typeface="Calibri" pitchFamily="34" charset="0"/>
              </a:rPr>
              <a:t>the use of the </a:t>
            </a:r>
            <a:r>
              <a:rPr lang="en-US" sz="2000" dirty="0" smtClean="0"/>
              <a:t>ME</a:t>
            </a:r>
            <a:r>
              <a:rPr lang="en-US" sz="2000" dirty="0" smtClean="0">
                <a:latin typeface="Calibri" pitchFamily="34" charset="0"/>
              </a:rPr>
              <a:t>AT criterion decreases their chance of winning by about 9%:</a:t>
            </a:r>
            <a:r>
              <a:rPr lang="en-US" sz="2000" b="1" dirty="0" smtClean="0">
                <a:solidFill>
                  <a:srgbClr val="C00000"/>
                </a:solidFill>
                <a:latin typeface="Calibri" pitchFamily="34" charset="0"/>
              </a:rPr>
              <a:t> </a:t>
            </a:r>
            <a:r>
              <a:rPr lang="en-US" sz="2000" b="1" dirty="0" smtClean="0">
                <a:solidFill>
                  <a:srgbClr val="C00000"/>
                </a:solidFill>
              </a:rPr>
              <a:t>QUALITY </a:t>
            </a:r>
            <a:r>
              <a:rPr lang="en-US" sz="2000" b="1" dirty="0" smtClean="0">
                <a:solidFill>
                  <a:srgbClr val="C00000"/>
                </a:solidFill>
                <a:latin typeface="Calibri" pitchFamily="34" charset="0"/>
              </a:rPr>
              <a:t>OR CORRUPTION?</a:t>
            </a:r>
          </a:p>
          <a:p>
            <a:pPr algn="just"/>
            <a:endParaRPr lang="en-US" sz="2000" i="1" dirty="0" smtClean="0">
              <a:solidFill>
                <a:srgbClr val="C00000"/>
              </a:solidFill>
              <a:latin typeface="Calibri" pitchFamily="34" charset="0"/>
            </a:endParaRPr>
          </a:p>
          <a:p>
            <a:pPr algn="just">
              <a:buFontTx/>
              <a:buChar char="-"/>
            </a:pPr>
            <a:r>
              <a:rPr lang="en-US" sz="2000" dirty="0" smtClean="0">
                <a:latin typeface="Calibri" pitchFamily="34" charset="0"/>
              </a:rPr>
              <a:t> </a:t>
            </a:r>
            <a:r>
              <a:rPr lang="en-US" sz="2000" b="1" i="1" dirty="0" smtClean="0">
                <a:solidFill>
                  <a:srgbClr val="9888DE"/>
                </a:solidFill>
                <a:latin typeface="Calibri" pitchFamily="34" charset="0"/>
              </a:rPr>
              <a:t>tender procedure</a:t>
            </a:r>
            <a:r>
              <a:rPr lang="en-US" sz="2000" b="1" i="1" dirty="0" smtClean="0">
                <a:latin typeface="Calibri" pitchFamily="34" charset="0"/>
              </a:rPr>
              <a:t>: </a:t>
            </a:r>
            <a:r>
              <a:rPr lang="en-US" sz="2000" dirty="0" smtClean="0">
                <a:latin typeface="Calibri" pitchFamily="34" charset="0"/>
              </a:rPr>
              <a:t>in terms of the number of contracts won there is no difference within different types of procedures, but in terms of value, SMEs do better in open procedures than negotiated or restricted ones.  </a:t>
            </a:r>
            <a:r>
              <a:rPr lang="en-US" sz="2000" b="1" dirty="0" smtClean="0">
                <a:solidFill>
                  <a:srgbClr val="C00000"/>
                </a:solidFill>
                <a:latin typeface="Calibri" pitchFamily="34" charset="0"/>
              </a:rPr>
              <a:t>REPUTATION, RISK-AVERSION</a:t>
            </a:r>
            <a:r>
              <a:rPr lang="en-US" sz="2000" b="1" dirty="0" smtClean="0">
                <a:solidFill>
                  <a:srgbClr val="C00000"/>
                </a:solidFill>
              </a:rPr>
              <a:t> OR CORRUPTION?</a:t>
            </a:r>
            <a:endParaRPr lang="en-US" sz="2000" b="1" i="1" dirty="0" smtClean="0">
              <a:solidFill>
                <a:srgbClr val="C00000"/>
              </a:solidFill>
            </a:endParaRPr>
          </a:p>
          <a:p>
            <a:pPr algn="just">
              <a:buFontTx/>
              <a:buChar char="-"/>
            </a:pPr>
            <a:endParaRPr lang="en-US" sz="1600" b="1" i="1" dirty="0" smtClean="0">
              <a:solidFill>
                <a:srgbClr val="C00000"/>
              </a:solidFill>
              <a:latin typeface="Calibri" pitchFamily="34" charset="0"/>
            </a:endParaRPr>
          </a:p>
          <a:p>
            <a:pPr algn="just">
              <a:buFontTx/>
              <a:buChar char="-"/>
            </a:pPr>
            <a:endParaRPr lang="en-US" sz="1600" b="1" i="1" dirty="0" smtClean="0">
              <a:solidFill>
                <a:srgbClr val="C00000"/>
              </a:solidFill>
            </a:endParaRPr>
          </a:p>
          <a:p>
            <a:pPr algn="just">
              <a:buFontTx/>
              <a:buChar char="-"/>
            </a:pPr>
            <a:endParaRPr lang="en-US" sz="1600" b="1" i="1" dirty="0" smtClean="0">
              <a:solidFill>
                <a:srgbClr val="C00000"/>
              </a:solidFill>
              <a:latin typeface="Calibri" pitchFamily="34" charset="0"/>
            </a:endParaRPr>
          </a:p>
          <a:p>
            <a:pPr algn="just">
              <a:buFontTx/>
              <a:buChar char="-"/>
            </a:pPr>
            <a:endParaRPr lang="en-US" sz="1600" b="1" i="1" dirty="0" smtClean="0">
              <a:solidFill>
                <a:srgbClr val="C00000"/>
              </a:solidFill>
              <a:latin typeface="Calibri" pitchFamily="34" charset="0"/>
            </a:endParaRPr>
          </a:p>
        </p:txBody>
      </p:sp>
      <p:sp>
        <p:nvSpPr>
          <p:cNvPr id="5" name="CasellaDiTesto 4"/>
          <p:cNvSpPr txBox="1"/>
          <p:nvPr/>
        </p:nvSpPr>
        <p:spPr>
          <a:xfrm>
            <a:off x="0" y="316821"/>
            <a:ext cx="9506755" cy="646331"/>
          </a:xfrm>
          <a:prstGeom prst="rect">
            <a:avLst/>
          </a:prstGeom>
          <a:noFill/>
        </p:spPr>
        <p:txBody>
          <a:bodyPr wrap="square" rtlCol="0">
            <a:spAutoFit/>
          </a:bodyPr>
          <a:lstStyle/>
          <a:p>
            <a:r>
              <a:rPr kumimoji="1" lang="en-US" sz="3600" b="1" dirty="0" smtClean="0">
                <a:solidFill>
                  <a:srgbClr val="0070C0"/>
                </a:solidFill>
                <a:effectLst>
                  <a:outerShdw blurRad="38100" dist="38100" dir="2700000" algn="tl">
                    <a:srgbClr val="C0C0C0"/>
                  </a:outerShdw>
                </a:effectLst>
                <a:cs typeface="Arial" charset="0"/>
              </a:rPr>
              <a:t>But what type of barriers are these?</a:t>
            </a:r>
          </a:p>
        </p:txBody>
      </p:sp>
      <p:sp>
        <p:nvSpPr>
          <p:cNvPr id="6" name="CasellaDiTesto 5"/>
          <p:cNvSpPr txBox="1"/>
          <p:nvPr/>
        </p:nvSpPr>
        <p:spPr>
          <a:xfrm>
            <a:off x="0" y="1244284"/>
            <a:ext cx="9506755" cy="1015663"/>
          </a:xfrm>
          <a:prstGeom prst="rect">
            <a:avLst/>
          </a:prstGeom>
          <a:noFill/>
        </p:spPr>
        <p:txBody>
          <a:bodyPr wrap="square" rtlCol="0">
            <a:spAutoFit/>
          </a:bodyPr>
          <a:lstStyle/>
          <a:p>
            <a:pPr algn="ctr"/>
            <a:r>
              <a:rPr lang="en-US" sz="3000" b="1" dirty="0" smtClean="0">
                <a:solidFill>
                  <a:srgbClr val="9888DE"/>
                </a:solidFill>
                <a:latin typeface="Calibri" pitchFamily="34" charset="0"/>
              </a:rPr>
              <a:t>Factors influencing SMEs share in winning public contracts (UE report – September  2010)</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down)">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down)">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682344"/>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2294056">
                <a:tc>
                  <a:txBody>
                    <a:bodyPr/>
                    <a:lstStyle/>
                    <a:p>
                      <a:r>
                        <a:rPr lang="it-IT" sz="2800" dirty="0" smtClean="0"/>
                        <a:t>No</a:t>
                      </a:r>
                      <a:endParaRPr lang="it-IT" sz="2800" dirty="0"/>
                    </a:p>
                  </a:txBody>
                  <a:tcPr/>
                </a:tc>
                <a:tc>
                  <a:txBody>
                    <a:bodyPr/>
                    <a:lstStyle/>
                    <a:p>
                      <a:r>
                        <a:rPr lang="it-IT" sz="2600" dirty="0" err="1" smtClean="0"/>
                        <a:t>Transportation</a:t>
                      </a:r>
                      <a:r>
                        <a:rPr lang="it-IT" sz="2600" dirty="0" smtClean="0"/>
                        <a:t> </a:t>
                      </a:r>
                      <a:r>
                        <a:rPr lang="it-IT" sz="2600" dirty="0" err="1" smtClean="0"/>
                        <a:t>Costs</a:t>
                      </a:r>
                      <a:endParaRPr lang="it-IT" sz="2600" dirty="0" smtClean="0"/>
                    </a:p>
                    <a:p>
                      <a:r>
                        <a:rPr lang="it-IT" sz="2600" dirty="0" err="1" smtClean="0"/>
                        <a:t>Learning</a:t>
                      </a:r>
                      <a:r>
                        <a:rPr lang="it-IT" sz="2600" dirty="0" smtClean="0"/>
                        <a:t> </a:t>
                      </a:r>
                      <a:r>
                        <a:rPr lang="it-IT" sz="2600" dirty="0" err="1" smtClean="0"/>
                        <a:t>costs</a:t>
                      </a:r>
                      <a:endParaRPr lang="it-IT" sz="2600" dirty="0" smtClean="0"/>
                    </a:p>
                    <a:p>
                      <a:r>
                        <a:rPr lang="it-IT" sz="2600" b="0" dirty="0" err="1" smtClean="0"/>
                        <a:t>Credit</a:t>
                      </a:r>
                      <a:r>
                        <a:rPr lang="it-IT" sz="2600" b="0" baseline="0" dirty="0" smtClean="0"/>
                        <a:t> </a:t>
                      </a:r>
                      <a:r>
                        <a:rPr lang="it-IT" sz="2600" b="0" baseline="0" dirty="0" err="1" smtClean="0"/>
                        <a:t>risk</a:t>
                      </a:r>
                      <a:endParaRPr lang="it-IT" sz="2600" b="0" baseline="0" dirty="0" smtClean="0"/>
                    </a:p>
                    <a:p>
                      <a:endParaRPr lang="it-IT" sz="26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2600" b="1" dirty="0" err="1" smtClean="0">
                          <a:solidFill>
                            <a:srgbClr val="92D050"/>
                          </a:solidFill>
                        </a:rPr>
                        <a:t>Good</a:t>
                      </a:r>
                      <a:r>
                        <a:rPr lang="it-IT" sz="2600" b="1" dirty="0" smtClean="0">
                          <a:solidFill>
                            <a:srgbClr val="92D050"/>
                          </a:solidFill>
                        </a:rPr>
                        <a:t> </a:t>
                      </a:r>
                      <a:r>
                        <a:rPr lang="it-IT" sz="2600" b="1" dirty="0" err="1" smtClean="0">
                          <a:solidFill>
                            <a:srgbClr val="92D050"/>
                          </a:solidFill>
                        </a:rPr>
                        <a:t>procurer</a:t>
                      </a:r>
                      <a:endParaRPr lang="it-IT" sz="2600" b="1" dirty="0" smtClean="0">
                        <a:solidFill>
                          <a:srgbClr val="92D050"/>
                        </a:solidFill>
                      </a:endParaRPr>
                    </a:p>
                  </a:txBody>
                  <a:tcPr/>
                </a:tc>
                <a:tc>
                  <a:txBody>
                    <a:bodyPr/>
                    <a:lstStyle/>
                    <a:p>
                      <a:endParaRPr lang="it-IT" sz="2600" dirty="0"/>
                    </a:p>
                  </a:txBody>
                  <a:tcPr/>
                </a:tc>
              </a:tr>
              <a:tr h="1852892">
                <a:tc>
                  <a:txBody>
                    <a:bodyPr/>
                    <a:lstStyle/>
                    <a:p>
                      <a:r>
                        <a:rPr lang="it-IT" sz="2800" dirty="0" smtClean="0"/>
                        <a:t>Yes</a:t>
                      </a:r>
                      <a:endParaRPr lang="it-IT" sz="2800" dirty="0"/>
                    </a:p>
                  </a:txBody>
                  <a:tcPr/>
                </a:tc>
                <a:tc>
                  <a:txBody>
                    <a:bodyPr/>
                    <a:lstStyle/>
                    <a:p>
                      <a:endParaRPr lang="it-IT" sz="2600" b="0" dirty="0" smtClean="0"/>
                    </a:p>
                  </a:txBody>
                  <a:tcPr/>
                </a:tc>
                <a:tc>
                  <a:txBody>
                    <a:bodyPr/>
                    <a:lstStyle/>
                    <a:p>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747658"/>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1743382">
                <a:tc>
                  <a:txBody>
                    <a:bodyPr/>
                    <a:lstStyle/>
                    <a:p>
                      <a:r>
                        <a:rPr lang="it-IT" sz="2800" dirty="0" smtClean="0"/>
                        <a:t>No</a:t>
                      </a:r>
                      <a:endParaRPr lang="it-IT" sz="2800" dirty="0"/>
                    </a:p>
                  </a:txBody>
                  <a:tcPr/>
                </a:tc>
                <a:tc>
                  <a:txBody>
                    <a:bodyPr/>
                    <a:lstStyle/>
                    <a:p>
                      <a:endParaRPr lang="it-IT" sz="2600" dirty="0"/>
                    </a:p>
                  </a:txBody>
                  <a:tcPr/>
                </a:tc>
                <a:tc>
                  <a:txBody>
                    <a:bodyPr/>
                    <a:lstStyle/>
                    <a:p>
                      <a:endParaRPr lang="it-IT" sz="2600" dirty="0"/>
                    </a:p>
                  </a:txBody>
                  <a:tcPr/>
                </a:tc>
              </a:tr>
              <a:tr h="1852892">
                <a:tc>
                  <a:txBody>
                    <a:bodyPr/>
                    <a:lstStyle/>
                    <a:p>
                      <a:r>
                        <a:rPr lang="it-IT" sz="2800" dirty="0" smtClean="0"/>
                        <a:t>Yes</a:t>
                      </a:r>
                      <a:endParaRPr lang="it-IT" sz="2800" dirty="0"/>
                    </a:p>
                  </a:txBody>
                  <a:tcPr/>
                </a:tc>
                <a:tc>
                  <a:txBody>
                    <a:bodyPr/>
                    <a:lstStyle/>
                    <a:p>
                      <a:r>
                        <a:rPr lang="it-IT" sz="2600" dirty="0" err="1" smtClean="0"/>
                        <a:t>Old</a:t>
                      </a:r>
                      <a:r>
                        <a:rPr lang="it-IT" sz="2600" dirty="0" smtClean="0"/>
                        <a:t> Network, </a:t>
                      </a:r>
                      <a:r>
                        <a:rPr lang="it-IT" sz="2600" dirty="0" err="1" smtClean="0"/>
                        <a:t>Corruption</a:t>
                      </a:r>
                      <a:endParaRPr lang="it-IT" sz="2600" dirty="0" smtClean="0"/>
                    </a:p>
                    <a:p>
                      <a:r>
                        <a:rPr lang="it-IT" sz="2600" dirty="0" err="1" smtClean="0"/>
                        <a:t>Cartels</a:t>
                      </a:r>
                      <a:endParaRPr lang="it-IT" sz="2600" dirty="0" smtClean="0"/>
                    </a:p>
                    <a:p>
                      <a:r>
                        <a:rPr lang="it-IT" sz="2600" b="0" dirty="0" err="1" smtClean="0"/>
                        <a:t>Credit</a:t>
                      </a:r>
                      <a:r>
                        <a:rPr lang="it-IT" sz="2600" b="0" dirty="0" smtClean="0"/>
                        <a:t> </a:t>
                      </a:r>
                      <a:r>
                        <a:rPr lang="it-IT" sz="2600" b="0" dirty="0" err="1" smtClean="0"/>
                        <a:t>capture</a:t>
                      </a:r>
                      <a:endParaRPr lang="it-IT" sz="2600" b="0" dirty="0" smtClean="0"/>
                    </a:p>
                    <a:p>
                      <a:r>
                        <a:rPr lang="it-IT" sz="2600" b="0" dirty="0" err="1" smtClean="0"/>
                        <a:t>Racism</a:t>
                      </a:r>
                      <a:endParaRPr lang="it-IT" sz="2600" b="0" dirty="0" smtClean="0"/>
                    </a:p>
                    <a:p>
                      <a:r>
                        <a:rPr lang="it-IT" sz="2600" b="1" dirty="0" err="1" smtClean="0">
                          <a:solidFill>
                            <a:srgbClr val="92D050"/>
                          </a:solidFill>
                        </a:rPr>
                        <a:t>Good</a:t>
                      </a:r>
                      <a:r>
                        <a:rPr lang="it-IT" sz="2600" b="1" dirty="0" smtClean="0">
                          <a:solidFill>
                            <a:srgbClr val="92D050"/>
                          </a:solidFill>
                        </a:rPr>
                        <a:t> </a:t>
                      </a:r>
                      <a:r>
                        <a:rPr lang="it-IT" sz="2600" b="1" dirty="0" err="1" smtClean="0">
                          <a:solidFill>
                            <a:srgbClr val="92D050"/>
                          </a:solidFill>
                        </a:rPr>
                        <a:t>procurer</a:t>
                      </a:r>
                      <a:endParaRPr lang="it-IT" sz="2600" b="1" dirty="0">
                        <a:solidFill>
                          <a:srgbClr val="92D050"/>
                        </a:solidFill>
                      </a:endParaRPr>
                    </a:p>
                  </a:txBody>
                  <a:tcPr/>
                </a:tc>
                <a:tc>
                  <a:txBody>
                    <a:bodyPr/>
                    <a:lstStyle/>
                    <a:p>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682344"/>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2294056">
                <a:tc>
                  <a:txBody>
                    <a:bodyPr/>
                    <a:lstStyle/>
                    <a:p>
                      <a:r>
                        <a:rPr lang="it-IT" sz="2800" dirty="0" smtClean="0"/>
                        <a:t>No</a:t>
                      </a:r>
                      <a:endParaRPr lang="it-IT" sz="2800" dirty="0"/>
                    </a:p>
                  </a:txBody>
                  <a:tcPr/>
                </a:tc>
                <a:tc>
                  <a:txBody>
                    <a:bodyPr/>
                    <a:lstStyle/>
                    <a:p>
                      <a:endParaRPr lang="it-IT" sz="2600" dirty="0"/>
                    </a:p>
                  </a:txBody>
                  <a:tcPr/>
                </a:tc>
                <a:tc>
                  <a:txBody>
                    <a:bodyPr/>
                    <a:lstStyle/>
                    <a:p>
                      <a:r>
                        <a:rPr lang="it-IT" sz="2600" dirty="0" smtClean="0"/>
                        <a:t>MEAT</a:t>
                      </a:r>
                    </a:p>
                    <a:p>
                      <a:r>
                        <a:rPr lang="it-IT" sz="2600" dirty="0" err="1" smtClean="0"/>
                        <a:t>Contract</a:t>
                      </a:r>
                      <a:r>
                        <a:rPr lang="it-IT" sz="2600" dirty="0" smtClean="0"/>
                        <a:t> </a:t>
                      </a:r>
                      <a:r>
                        <a:rPr lang="it-IT" sz="2600" dirty="0" err="1" smtClean="0"/>
                        <a:t>Size</a:t>
                      </a:r>
                      <a:endParaRPr lang="it-IT" sz="2600" dirty="0" smtClean="0"/>
                    </a:p>
                    <a:p>
                      <a:endParaRPr lang="it-IT" sz="2600" dirty="0" smtClean="0"/>
                    </a:p>
                    <a:p>
                      <a:r>
                        <a:rPr lang="it-IT" sz="2600" b="1" dirty="0" err="1" smtClean="0">
                          <a:solidFill>
                            <a:srgbClr val="FF0000"/>
                          </a:solidFill>
                        </a:rPr>
                        <a:t>Incompetent</a:t>
                      </a:r>
                      <a:endParaRPr lang="it-IT" sz="2600" b="1" dirty="0" smtClean="0">
                        <a:solidFill>
                          <a:srgbClr val="FF0000"/>
                        </a:solidFill>
                      </a:endParaRPr>
                    </a:p>
                    <a:p>
                      <a:r>
                        <a:rPr lang="it-IT" sz="2600" b="1" dirty="0" err="1" smtClean="0">
                          <a:solidFill>
                            <a:srgbClr val="FF0000"/>
                          </a:solidFill>
                        </a:rPr>
                        <a:t>Procurer</a:t>
                      </a:r>
                      <a:endParaRPr lang="it-IT" sz="2600" dirty="0"/>
                    </a:p>
                  </a:txBody>
                  <a:tcPr/>
                </a:tc>
              </a:tr>
              <a:tr h="1852892">
                <a:tc>
                  <a:txBody>
                    <a:bodyPr/>
                    <a:lstStyle/>
                    <a:p>
                      <a:r>
                        <a:rPr lang="it-IT" sz="2800" dirty="0" smtClean="0"/>
                        <a:t>Yes</a:t>
                      </a:r>
                      <a:endParaRPr lang="it-IT" sz="2800" dirty="0"/>
                    </a:p>
                  </a:txBody>
                  <a:tcPr/>
                </a:tc>
                <a:tc>
                  <a:txBody>
                    <a:bodyPr/>
                    <a:lstStyle/>
                    <a:p>
                      <a:endParaRPr lang="it-IT" sz="2600" b="1" dirty="0">
                        <a:solidFill>
                          <a:srgbClr val="92D050"/>
                        </a:solidFill>
                      </a:endParaRPr>
                    </a:p>
                  </a:txBody>
                  <a:tcPr/>
                </a:tc>
                <a:tc>
                  <a:txBody>
                    <a:bodyPr/>
                    <a:lstStyle/>
                    <a:p>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682344"/>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2294056">
                <a:tc>
                  <a:txBody>
                    <a:bodyPr/>
                    <a:lstStyle/>
                    <a:p>
                      <a:r>
                        <a:rPr lang="it-IT" sz="2800" dirty="0" smtClean="0"/>
                        <a:t>No</a:t>
                      </a:r>
                      <a:endParaRPr lang="it-IT" sz="2800" dirty="0"/>
                    </a:p>
                  </a:txBody>
                  <a:tcPr/>
                </a:tc>
                <a:tc>
                  <a:txBody>
                    <a:bodyPr/>
                    <a:lstStyle/>
                    <a:p>
                      <a:endParaRPr lang="it-IT" sz="2600" dirty="0"/>
                    </a:p>
                  </a:txBody>
                  <a:tcPr/>
                </a:tc>
                <a:tc>
                  <a:txBody>
                    <a:bodyPr/>
                    <a:lstStyle/>
                    <a:p>
                      <a:endParaRPr lang="it-IT" sz="2600" dirty="0"/>
                    </a:p>
                  </a:txBody>
                  <a:tcPr/>
                </a:tc>
              </a:tr>
              <a:tr h="1852892">
                <a:tc>
                  <a:txBody>
                    <a:bodyPr/>
                    <a:lstStyle/>
                    <a:p>
                      <a:r>
                        <a:rPr lang="it-IT" sz="2800" dirty="0" smtClean="0"/>
                        <a:t>Yes</a:t>
                      </a:r>
                      <a:endParaRPr lang="it-IT" sz="2800" dirty="0"/>
                    </a:p>
                  </a:txBody>
                  <a:tcPr/>
                </a:tc>
                <a:tc>
                  <a:txBody>
                    <a:bodyPr/>
                    <a:lstStyle/>
                    <a:p>
                      <a:endParaRPr lang="it-IT" sz="2600" b="1" dirty="0">
                        <a:solidFill>
                          <a:srgbClr val="92D050"/>
                        </a:solidFill>
                      </a:endParaRPr>
                    </a:p>
                  </a:txBody>
                  <a:tcPr/>
                </a:tc>
                <a:tc>
                  <a:txBody>
                    <a:bodyPr/>
                    <a:lstStyle/>
                    <a:p>
                      <a:r>
                        <a:rPr lang="it-IT" sz="2600" dirty="0" smtClean="0"/>
                        <a:t>MEAT</a:t>
                      </a:r>
                    </a:p>
                    <a:p>
                      <a:r>
                        <a:rPr lang="it-IT" sz="2600" dirty="0" err="1" smtClean="0"/>
                        <a:t>Contract</a:t>
                      </a:r>
                      <a:r>
                        <a:rPr lang="it-IT" sz="2600" dirty="0" smtClean="0"/>
                        <a:t> </a:t>
                      </a:r>
                      <a:r>
                        <a:rPr lang="it-IT" sz="2600" dirty="0" err="1" smtClean="0"/>
                        <a:t>Size</a:t>
                      </a:r>
                      <a:endParaRPr lang="it-IT" sz="2600" dirty="0" smtClean="0"/>
                    </a:p>
                    <a:p>
                      <a:r>
                        <a:rPr lang="it-IT" sz="2600" dirty="0" err="1" smtClean="0"/>
                        <a:t>Cartels</a:t>
                      </a:r>
                      <a:endParaRPr lang="it-IT" sz="2600" dirty="0" smtClean="0"/>
                    </a:p>
                    <a:p>
                      <a:r>
                        <a:rPr lang="it-IT" sz="2600" b="1" dirty="0" err="1" smtClean="0">
                          <a:solidFill>
                            <a:srgbClr val="FF0000"/>
                          </a:solidFill>
                        </a:rPr>
                        <a:t>Corrupt</a:t>
                      </a:r>
                      <a:r>
                        <a:rPr lang="it-IT" sz="2600" b="1" baseline="0" dirty="0" smtClean="0">
                          <a:solidFill>
                            <a:srgbClr val="FF0000"/>
                          </a:solidFill>
                        </a:rPr>
                        <a:t> </a:t>
                      </a:r>
                      <a:r>
                        <a:rPr lang="it-IT" sz="2600" b="1" baseline="0" dirty="0" err="1" smtClean="0">
                          <a:solidFill>
                            <a:srgbClr val="FF0000"/>
                          </a:solidFill>
                        </a:rPr>
                        <a:t>procurer</a:t>
                      </a:r>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443048" y="955908"/>
          <a:ext cx="8915400" cy="5797589"/>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1793313">
                <a:tc>
                  <a:txBody>
                    <a:bodyPr/>
                    <a:lstStyle/>
                    <a:p>
                      <a:r>
                        <a:rPr lang="it-IT" sz="2800" dirty="0" smtClean="0"/>
                        <a:t>No</a:t>
                      </a:r>
                      <a:endParaRPr lang="it-IT" sz="2800" dirty="0"/>
                    </a:p>
                  </a:txBody>
                  <a:tcPr/>
                </a:tc>
                <a:tc>
                  <a:txBody>
                    <a:bodyPr/>
                    <a:lstStyle/>
                    <a:p>
                      <a:r>
                        <a:rPr lang="it-IT" sz="2600" dirty="0" err="1" smtClean="0"/>
                        <a:t>Transportation</a:t>
                      </a:r>
                      <a:r>
                        <a:rPr lang="it-IT" sz="2600" dirty="0" smtClean="0"/>
                        <a:t> </a:t>
                      </a:r>
                      <a:r>
                        <a:rPr lang="it-IT" sz="2600" dirty="0" err="1" smtClean="0"/>
                        <a:t>Costs</a:t>
                      </a:r>
                      <a:endParaRPr lang="it-IT" sz="2600" dirty="0" smtClean="0"/>
                    </a:p>
                    <a:p>
                      <a:r>
                        <a:rPr lang="it-IT" sz="2600" dirty="0" err="1" smtClean="0"/>
                        <a:t>Learning</a:t>
                      </a:r>
                      <a:r>
                        <a:rPr lang="it-IT" sz="2600" dirty="0" smtClean="0"/>
                        <a:t> </a:t>
                      </a:r>
                      <a:r>
                        <a:rPr lang="it-IT" sz="2600" dirty="0" err="1" smtClean="0"/>
                        <a:t>costs</a:t>
                      </a:r>
                      <a:endParaRPr lang="it-IT" sz="2600" dirty="0" smtClean="0"/>
                    </a:p>
                    <a:p>
                      <a:r>
                        <a:rPr lang="it-IT" sz="2600" b="0" dirty="0" err="1" smtClean="0">
                          <a:solidFill>
                            <a:schemeClr val="tx1"/>
                          </a:solidFill>
                        </a:rPr>
                        <a:t>Credit</a:t>
                      </a:r>
                      <a:r>
                        <a:rPr lang="it-IT" sz="2600" b="0" baseline="0" dirty="0" smtClean="0">
                          <a:solidFill>
                            <a:schemeClr val="tx1"/>
                          </a:solidFill>
                        </a:rPr>
                        <a:t> </a:t>
                      </a:r>
                      <a:r>
                        <a:rPr lang="it-IT" sz="2600" b="0" baseline="0" dirty="0" err="1" smtClean="0">
                          <a:solidFill>
                            <a:schemeClr val="tx1"/>
                          </a:solidFill>
                        </a:rPr>
                        <a:t>risk</a:t>
                      </a:r>
                      <a:endParaRPr lang="it-IT" sz="26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it-IT" sz="2600" b="1" dirty="0" err="1" smtClean="0">
                          <a:solidFill>
                            <a:srgbClr val="92D050"/>
                          </a:solidFill>
                        </a:rPr>
                        <a:t>Good</a:t>
                      </a:r>
                      <a:r>
                        <a:rPr lang="it-IT" sz="2600" b="1" dirty="0" smtClean="0">
                          <a:solidFill>
                            <a:srgbClr val="92D050"/>
                          </a:solidFill>
                        </a:rPr>
                        <a:t> </a:t>
                      </a:r>
                      <a:r>
                        <a:rPr lang="it-IT" sz="2600" b="1" dirty="0" err="1" smtClean="0">
                          <a:solidFill>
                            <a:srgbClr val="92D050"/>
                          </a:solidFill>
                        </a:rPr>
                        <a:t>procurer</a:t>
                      </a:r>
                      <a:endParaRPr lang="it-IT" sz="2600" b="1" dirty="0" smtClean="0">
                        <a:solidFill>
                          <a:srgbClr val="92D050"/>
                        </a:solidFill>
                      </a:endParaRPr>
                    </a:p>
                  </a:txBody>
                  <a:tcPr/>
                </a:tc>
                <a:tc>
                  <a:txBody>
                    <a:bodyPr/>
                    <a:lstStyle/>
                    <a:p>
                      <a:r>
                        <a:rPr lang="it-IT" sz="2600" dirty="0" smtClean="0"/>
                        <a:t>MEAT</a:t>
                      </a:r>
                    </a:p>
                    <a:p>
                      <a:r>
                        <a:rPr lang="it-IT" sz="2600" dirty="0" err="1" smtClean="0"/>
                        <a:t>Contract</a:t>
                      </a:r>
                      <a:r>
                        <a:rPr lang="it-IT" sz="2600" dirty="0" smtClean="0"/>
                        <a:t> </a:t>
                      </a:r>
                      <a:r>
                        <a:rPr lang="it-IT" sz="2600" dirty="0" err="1" smtClean="0"/>
                        <a:t>Size</a:t>
                      </a:r>
                      <a:endParaRPr lang="it-IT" sz="2600" dirty="0" smtClean="0"/>
                    </a:p>
                    <a:p>
                      <a:endParaRPr lang="it-IT" sz="2600" dirty="0" smtClean="0"/>
                    </a:p>
                    <a:p>
                      <a:r>
                        <a:rPr lang="it-IT" sz="2600" b="1" dirty="0" err="1" smtClean="0">
                          <a:solidFill>
                            <a:srgbClr val="FF0000"/>
                          </a:solidFill>
                        </a:rPr>
                        <a:t>Incompetence</a:t>
                      </a:r>
                      <a:endParaRPr lang="it-IT" sz="2600" dirty="0"/>
                    </a:p>
                  </a:txBody>
                  <a:tcPr/>
                </a:tc>
              </a:tr>
              <a:tr h="1852892">
                <a:tc>
                  <a:txBody>
                    <a:bodyPr/>
                    <a:lstStyle/>
                    <a:p>
                      <a:r>
                        <a:rPr lang="it-IT" sz="2800" dirty="0" smtClean="0"/>
                        <a:t>Yes</a:t>
                      </a:r>
                      <a:endParaRPr lang="it-IT" sz="2800" dirty="0"/>
                    </a:p>
                  </a:txBody>
                  <a:tcPr/>
                </a:tc>
                <a:tc>
                  <a:txBody>
                    <a:bodyPr/>
                    <a:lstStyle/>
                    <a:p>
                      <a:r>
                        <a:rPr lang="it-IT" sz="2600" b="1" dirty="0" err="1" smtClean="0">
                          <a:solidFill>
                            <a:srgbClr val="0070C0"/>
                          </a:solidFill>
                        </a:rPr>
                        <a:t>Cartels</a:t>
                      </a:r>
                      <a:endParaRPr lang="it-IT" sz="2600" b="1" dirty="0" smtClean="0">
                        <a:solidFill>
                          <a:srgbClr val="0070C0"/>
                        </a:solidFill>
                      </a:endParaRPr>
                    </a:p>
                    <a:p>
                      <a:r>
                        <a:rPr lang="it-IT" sz="2600" dirty="0" err="1" smtClean="0"/>
                        <a:t>Old</a:t>
                      </a:r>
                      <a:r>
                        <a:rPr lang="it-IT" sz="2600" dirty="0" smtClean="0"/>
                        <a:t> Network</a:t>
                      </a:r>
                    </a:p>
                    <a:p>
                      <a:r>
                        <a:rPr lang="it-IT" sz="2600" b="0" dirty="0" err="1" smtClean="0">
                          <a:solidFill>
                            <a:schemeClr val="tx1"/>
                          </a:solidFill>
                        </a:rPr>
                        <a:t>Credit</a:t>
                      </a:r>
                      <a:r>
                        <a:rPr lang="it-IT" sz="2600" b="0" dirty="0" smtClean="0">
                          <a:solidFill>
                            <a:schemeClr val="tx1"/>
                          </a:solidFill>
                        </a:rPr>
                        <a:t> </a:t>
                      </a:r>
                      <a:r>
                        <a:rPr lang="it-IT" sz="2600" b="0" dirty="0" err="1" smtClean="0">
                          <a:solidFill>
                            <a:schemeClr val="tx1"/>
                          </a:solidFill>
                        </a:rPr>
                        <a:t>capture</a:t>
                      </a:r>
                      <a:endParaRPr lang="it-IT" sz="2600" b="0" dirty="0" smtClean="0">
                        <a:solidFill>
                          <a:schemeClr val="tx1"/>
                        </a:solidFill>
                      </a:endParaRPr>
                    </a:p>
                    <a:p>
                      <a:r>
                        <a:rPr lang="it-IT" sz="2600" b="0" dirty="0" err="1" smtClean="0"/>
                        <a:t>Racism</a:t>
                      </a:r>
                      <a:endParaRPr lang="it-IT" sz="2600" b="0" dirty="0" smtClean="0"/>
                    </a:p>
                    <a:p>
                      <a:r>
                        <a:rPr lang="it-IT" sz="2600" b="0" dirty="0" err="1" smtClean="0"/>
                        <a:t>Corruption</a:t>
                      </a:r>
                      <a:endParaRPr lang="it-IT" sz="2600" b="0" dirty="0" smtClean="0"/>
                    </a:p>
                    <a:p>
                      <a:r>
                        <a:rPr lang="it-IT" sz="2600" b="1" dirty="0" err="1" smtClean="0">
                          <a:solidFill>
                            <a:srgbClr val="92D050"/>
                          </a:solidFill>
                        </a:rPr>
                        <a:t>Good</a:t>
                      </a:r>
                      <a:r>
                        <a:rPr lang="it-IT" sz="2600" b="1" dirty="0" smtClean="0">
                          <a:solidFill>
                            <a:srgbClr val="92D050"/>
                          </a:solidFill>
                        </a:rPr>
                        <a:t> </a:t>
                      </a:r>
                      <a:r>
                        <a:rPr lang="it-IT" sz="2600" b="1" dirty="0" err="1" smtClean="0">
                          <a:solidFill>
                            <a:srgbClr val="92D050"/>
                          </a:solidFill>
                        </a:rPr>
                        <a:t>procurer</a:t>
                      </a:r>
                      <a:endParaRPr lang="it-IT" sz="2600" b="1" dirty="0">
                        <a:solidFill>
                          <a:srgbClr val="92D050"/>
                        </a:solidFill>
                      </a:endParaRPr>
                    </a:p>
                  </a:txBody>
                  <a:tcPr/>
                </a:tc>
                <a:tc>
                  <a:txBody>
                    <a:bodyPr/>
                    <a:lstStyle/>
                    <a:p>
                      <a:r>
                        <a:rPr lang="it-IT" sz="2600" dirty="0" smtClean="0"/>
                        <a:t>MEAT</a:t>
                      </a:r>
                    </a:p>
                    <a:p>
                      <a:r>
                        <a:rPr lang="it-IT" sz="2600" dirty="0" err="1" smtClean="0"/>
                        <a:t>Contract</a:t>
                      </a:r>
                      <a:r>
                        <a:rPr lang="it-IT" sz="2600" dirty="0" smtClean="0"/>
                        <a:t> </a:t>
                      </a:r>
                      <a:r>
                        <a:rPr lang="it-IT" sz="2600" dirty="0" err="1" smtClean="0"/>
                        <a:t>Size</a:t>
                      </a:r>
                      <a:endParaRPr lang="it-IT" sz="2600" dirty="0" smtClean="0"/>
                    </a:p>
                    <a:p>
                      <a:r>
                        <a:rPr lang="it-IT" sz="2600" b="1" dirty="0" err="1" smtClean="0">
                          <a:solidFill>
                            <a:srgbClr val="0070C0"/>
                          </a:solidFill>
                        </a:rPr>
                        <a:t>Cartels</a:t>
                      </a:r>
                      <a:endParaRPr lang="it-IT" sz="2600" b="1" dirty="0" smtClean="0">
                        <a:solidFill>
                          <a:srgbClr val="0070C0"/>
                        </a:solidFill>
                      </a:endParaRPr>
                    </a:p>
                    <a:p>
                      <a:endParaRPr lang="it-IT" sz="2600" dirty="0" smtClean="0"/>
                    </a:p>
                    <a:p>
                      <a:endParaRPr lang="it-IT" sz="2600" b="1" dirty="0" smtClean="0">
                        <a:solidFill>
                          <a:srgbClr val="FF0000"/>
                        </a:solidFill>
                      </a:endParaRPr>
                    </a:p>
                    <a:p>
                      <a:r>
                        <a:rPr lang="it-IT" sz="2600" b="1" dirty="0" err="1" smtClean="0">
                          <a:solidFill>
                            <a:srgbClr val="FF0000"/>
                          </a:solidFill>
                        </a:rPr>
                        <a:t>Corruption</a:t>
                      </a:r>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98268" y="1338947"/>
            <a:ext cx="8915400" cy="4525963"/>
          </a:xfrm>
        </p:spPr>
        <p:txBody>
          <a:bodyPr>
            <a:normAutofit fontScale="92500"/>
          </a:bodyPr>
          <a:lstStyle/>
          <a:p>
            <a:pPr algn="ctr">
              <a:buNone/>
            </a:pP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Given</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Barriers</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Good</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Environment</a:t>
            </a:r>
            <a:endParaRPr kumimoji="1" lang="it-IT" sz="8800" b="1" dirty="0" smtClean="0">
              <a:solidFill>
                <a:srgbClr val="0070C0"/>
              </a:solidFill>
              <a:effectLst>
                <a:outerShdw blurRad="38100" dist="38100" dir="2700000" algn="tl">
                  <a:srgbClr val="C0C0C0"/>
                </a:outerShdw>
              </a:effectLst>
              <a:latin typeface="Calibri" pitchFamily="34" charset="0"/>
              <a:cs typeface="Arial" charset="0"/>
            </a:endParaRPr>
          </a:p>
          <a:p>
            <a:pPr algn="ctr">
              <a:buNone/>
            </a:pPr>
            <a:r>
              <a:rPr lang="it-IT" sz="8800" b="1" dirty="0" smtClean="0">
                <a:solidFill>
                  <a:srgbClr val="92D050"/>
                </a:solidFill>
              </a:rPr>
              <a:t> </a:t>
            </a:r>
            <a:r>
              <a:rPr lang="it-IT" sz="8800" b="1" dirty="0" err="1" smtClean="0">
                <a:solidFill>
                  <a:srgbClr val="92D050"/>
                </a:solidFill>
              </a:rPr>
              <a:t>Good</a:t>
            </a:r>
            <a:r>
              <a:rPr lang="it-IT" sz="8800" b="1" dirty="0" smtClean="0">
                <a:solidFill>
                  <a:srgbClr val="92D050"/>
                </a:solidFill>
              </a:rPr>
              <a:t> </a:t>
            </a:r>
            <a:r>
              <a:rPr lang="it-IT" sz="8800" b="1" dirty="0" err="1" smtClean="0">
                <a:solidFill>
                  <a:srgbClr val="92D050"/>
                </a:solidFill>
              </a:rPr>
              <a:t>procurer</a:t>
            </a:r>
            <a:endParaRPr lang="it-IT" sz="8800" b="1" dirty="0" smtClean="0">
              <a:solidFill>
                <a:srgbClr val="92D050"/>
              </a:solidFill>
            </a:endParaRPr>
          </a:p>
          <a:p>
            <a:pPr algn="ctr">
              <a:buNone/>
            </a:pPr>
            <a:endParaRPr kumimoji="1" lang="it-IT" sz="8800" b="1" dirty="0" smtClean="0">
              <a:solidFill>
                <a:srgbClr val="0070C0"/>
              </a:solidFill>
              <a:effectLst>
                <a:outerShdw blurRad="38100" dist="38100" dir="2700000" algn="tl">
                  <a:srgbClr val="C0C0C0"/>
                </a:outerShdw>
              </a:effectLst>
              <a:latin typeface="Calibri" pitchFamily="34" charset="0"/>
              <a:cs typeface="Arial" charset="0"/>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682344"/>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2294056">
                <a:tc>
                  <a:txBody>
                    <a:bodyPr/>
                    <a:lstStyle/>
                    <a:p>
                      <a:r>
                        <a:rPr lang="it-IT" sz="2800" dirty="0" smtClean="0"/>
                        <a:t>No</a:t>
                      </a:r>
                      <a:endParaRPr lang="it-IT" sz="2800" dirty="0"/>
                    </a:p>
                  </a:txBody>
                  <a:tcPr/>
                </a:tc>
                <a:tc>
                  <a:txBody>
                    <a:bodyPr/>
                    <a:lstStyle/>
                    <a:p>
                      <a:r>
                        <a:rPr lang="it-IT" sz="2600" dirty="0" err="1" smtClean="0"/>
                        <a:t>Transportation</a:t>
                      </a:r>
                      <a:r>
                        <a:rPr lang="it-IT" sz="2600" dirty="0" smtClean="0"/>
                        <a:t> </a:t>
                      </a:r>
                      <a:r>
                        <a:rPr lang="it-IT" sz="2600" dirty="0" err="1" smtClean="0"/>
                        <a:t>Costs</a:t>
                      </a:r>
                      <a:endParaRPr lang="it-IT" sz="2600" dirty="0" smtClean="0"/>
                    </a:p>
                    <a:p>
                      <a:r>
                        <a:rPr lang="it-IT" sz="2600" dirty="0" err="1" smtClean="0"/>
                        <a:t>Learning</a:t>
                      </a:r>
                      <a:r>
                        <a:rPr lang="it-IT" sz="2600" dirty="0" smtClean="0"/>
                        <a:t> </a:t>
                      </a:r>
                      <a:r>
                        <a:rPr lang="it-IT" sz="2600" dirty="0" err="1" smtClean="0"/>
                        <a:t>costs</a:t>
                      </a:r>
                      <a:endParaRPr lang="it-IT" sz="2600" dirty="0" smtClean="0"/>
                    </a:p>
                    <a:p>
                      <a:r>
                        <a:rPr lang="it-IT" sz="2600" b="1" dirty="0" err="1" smtClean="0"/>
                        <a:t>Credit</a:t>
                      </a:r>
                      <a:r>
                        <a:rPr lang="it-IT" sz="2600" b="1" baseline="0" dirty="0" smtClean="0"/>
                        <a:t> </a:t>
                      </a:r>
                      <a:r>
                        <a:rPr lang="it-IT" sz="2600" b="1" baseline="0" dirty="0" err="1" smtClean="0"/>
                        <a:t>risk</a:t>
                      </a:r>
                      <a:endParaRPr lang="it-IT" sz="2600" b="1" baseline="0" dirty="0" smtClean="0"/>
                    </a:p>
                    <a:p>
                      <a:endParaRPr lang="it-IT" sz="26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t-IT" sz="2600" b="1" dirty="0" err="1" smtClean="0">
                          <a:solidFill>
                            <a:srgbClr val="92D050"/>
                          </a:solidFill>
                        </a:rPr>
                        <a:t>Good</a:t>
                      </a:r>
                      <a:r>
                        <a:rPr lang="it-IT" sz="2600" b="1" dirty="0" smtClean="0">
                          <a:solidFill>
                            <a:srgbClr val="92D050"/>
                          </a:solidFill>
                        </a:rPr>
                        <a:t> </a:t>
                      </a:r>
                      <a:r>
                        <a:rPr lang="it-IT" sz="2600" b="1" dirty="0" err="1" smtClean="0">
                          <a:solidFill>
                            <a:srgbClr val="92D050"/>
                          </a:solidFill>
                        </a:rPr>
                        <a:t>procurer</a:t>
                      </a:r>
                      <a:endParaRPr lang="it-IT" sz="2600" b="1" dirty="0" smtClean="0">
                        <a:solidFill>
                          <a:srgbClr val="92D050"/>
                        </a:solidFill>
                      </a:endParaRPr>
                    </a:p>
                  </a:txBody>
                  <a:tcPr/>
                </a:tc>
                <a:tc>
                  <a:txBody>
                    <a:bodyPr/>
                    <a:lstStyle/>
                    <a:p>
                      <a:endParaRPr lang="it-IT" sz="2600" dirty="0"/>
                    </a:p>
                  </a:txBody>
                  <a:tcPr/>
                </a:tc>
              </a:tr>
              <a:tr h="1852892">
                <a:tc>
                  <a:txBody>
                    <a:bodyPr/>
                    <a:lstStyle/>
                    <a:p>
                      <a:r>
                        <a:rPr lang="it-IT" sz="2800" dirty="0" smtClean="0"/>
                        <a:t>Yes</a:t>
                      </a:r>
                      <a:endParaRPr lang="it-IT" sz="2800" dirty="0"/>
                    </a:p>
                  </a:txBody>
                  <a:tcPr/>
                </a:tc>
                <a:tc>
                  <a:txBody>
                    <a:bodyPr/>
                    <a:lstStyle/>
                    <a:p>
                      <a:endParaRPr lang="it-IT" sz="2600" b="0" dirty="0" smtClean="0"/>
                    </a:p>
                  </a:txBody>
                  <a:tcPr/>
                </a:tc>
                <a:tc>
                  <a:txBody>
                    <a:bodyPr/>
                    <a:lstStyle/>
                    <a:p>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 y="751344"/>
            <a:ext cx="9646276" cy="5755422"/>
          </a:xfrm>
          <a:prstGeom prst="rect">
            <a:avLst/>
          </a:prstGeom>
        </p:spPr>
        <p:txBody>
          <a:bodyPr wrap="square">
            <a:spAutoFit/>
          </a:bodyPr>
          <a:lstStyle/>
          <a:p>
            <a:pPr algn="ctr"/>
            <a:r>
              <a:rPr lang="en-US" dirty="0" smtClean="0"/>
              <a:t>	</a:t>
            </a:r>
            <a:r>
              <a:rPr lang="en-US" sz="2400" b="1" dirty="0" smtClean="0">
                <a:latin typeface="Calibri" pitchFamily="34" charset="0"/>
              </a:rPr>
              <a:t>- skills assessment and development programs</a:t>
            </a:r>
          </a:p>
          <a:p>
            <a:pPr algn="ctr"/>
            <a:r>
              <a:rPr lang="en-US" sz="2400" b="1" dirty="0" smtClean="0">
                <a:latin typeface="Calibri" pitchFamily="34" charset="0"/>
              </a:rPr>
              <a:t>	- business mentoring or coaching</a:t>
            </a:r>
          </a:p>
          <a:p>
            <a:pPr algn="ctr"/>
            <a:r>
              <a:rPr lang="en-US" sz="2400" b="1" dirty="0" smtClean="0">
                <a:latin typeface="Calibri" pitchFamily="34" charset="0"/>
              </a:rPr>
              <a:t>	- training in commercial tendering</a:t>
            </a:r>
          </a:p>
          <a:p>
            <a:pPr algn="ctr"/>
            <a:r>
              <a:rPr lang="en-US" sz="2400" b="1" dirty="0" smtClean="0">
                <a:latin typeface="Calibri" pitchFamily="34" charset="0"/>
              </a:rPr>
              <a:t>	- small business advice</a:t>
            </a:r>
          </a:p>
          <a:p>
            <a:pPr algn="ctr"/>
            <a:r>
              <a:rPr lang="en-US" sz="2400" b="1" dirty="0" smtClean="0">
                <a:latin typeface="Calibri" pitchFamily="34" charset="0"/>
              </a:rPr>
              <a:t>	- simplification of bidding documents and questionnaires</a:t>
            </a:r>
          </a:p>
          <a:p>
            <a:pPr algn="ctr"/>
            <a:r>
              <a:rPr lang="en-US" sz="2400" b="1" dirty="0" smtClean="0">
                <a:latin typeface="Calibri" pitchFamily="34" charset="0"/>
              </a:rPr>
              <a:t>	- translation of documents into local language</a:t>
            </a:r>
          </a:p>
          <a:p>
            <a:pPr algn="ctr"/>
            <a:r>
              <a:rPr lang="en-US" sz="2400" b="1" dirty="0" smtClean="0">
                <a:latin typeface="Calibri" pitchFamily="34" charset="0"/>
              </a:rPr>
              <a:t>	- lowering or rationalization of pre-qualification criteria </a:t>
            </a:r>
          </a:p>
          <a:p>
            <a:pPr algn="ctr"/>
            <a:r>
              <a:rPr lang="en-US" sz="2400" b="1" dirty="0" smtClean="0">
                <a:latin typeface="Calibri" pitchFamily="34" charset="0"/>
              </a:rPr>
              <a:t>	- reduction in costs of bidding, e.g. payment for bidding documents</a:t>
            </a:r>
          </a:p>
          <a:p>
            <a:pPr algn="ctr"/>
            <a:r>
              <a:rPr lang="en-US" sz="2400" b="1" dirty="0" smtClean="0">
                <a:latin typeface="Calibri" pitchFamily="34" charset="0"/>
              </a:rPr>
              <a:t>	- lowering of barriers to entry,  e.g. compulsory industry registrations</a:t>
            </a:r>
          </a:p>
          <a:p>
            <a:pPr algn="ctr"/>
            <a:r>
              <a:rPr lang="en-US" sz="2400" b="1" dirty="0" smtClean="0">
                <a:latin typeface="Calibri" pitchFamily="34" charset="0"/>
              </a:rPr>
              <a:t>	- access to additional or cheaper forms of business financing and investment</a:t>
            </a:r>
          </a:p>
          <a:p>
            <a:pPr algn="ctr"/>
            <a:r>
              <a:rPr lang="en-US" sz="2400" b="1" dirty="0" smtClean="0">
                <a:latin typeface="Calibri" pitchFamily="34" charset="0"/>
              </a:rPr>
              <a:t>	- more transparent publication of business opportunities</a:t>
            </a:r>
          </a:p>
          <a:p>
            <a:pPr algn="ctr"/>
            <a:r>
              <a:rPr lang="en-US" sz="2400" b="1" dirty="0" smtClean="0">
                <a:latin typeface="Calibri" pitchFamily="34" charset="0"/>
              </a:rPr>
              <a:t>	- communication programs</a:t>
            </a:r>
          </a:p>
          <a:p>
            <a:pPr algn="ctr"/>
            <a:r>
              <a:rPr lang="en-US" sz="2400" b="1" dirty="0" smtClean="0">
                <a:solidFill>
                  <a:srgbClr val="00CC00"/>
                </a:solidFill>
                <a:latin typeface="Calibri" pitchFamily="34" charset="0"/>
              </a:rPr>
              <a:t>						</a:t>
            </a:r>
            <a:endParaRPr lang="en-US" sz="2400" b="1" dirty="0">
              <a:solidFill>
                <a:srgbClr val="C00000"/>
              </a:solidFill>
              <a:latin typeface="Calibri" pitchFamily="34" charset="0"/>
            </a:endParaRPr>
          </a:p>
        </p:txBody>
      </p:sp>
      <p:sp>
        <p:nvSpPr>
          <p:cNvPr id="3"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Classic</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solutions</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7917" y="209324"/>
            <a:ext cx="8915400" cy="835705"/>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Why</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prefer</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(some)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firms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a:t>
            </a:r>
            <a:endParaRPr kumimoji="1" lang="it-IT" sz="3600" b="1" dirty="0">
              <a:solidFill>
                <a:srgbClr val="0070C0"/>
              </a:solidFill>
              <a:effectLst>
                <a:outerShdw blurRad="38100" dist="38100" dir="2700000" algn="tl">
                  <a:srgbClr val="C0C0C0"/>
                </a:outerShdw>
              </a:effectLst>
              <a:latin typeface="Calibri" pitchFamily="34" charset="0"/>
              <a:ea typeface="+mn-ea"/>
              <a:cs typeface="Arial" charset="0"/>
            </a:endParaRPr>
          </a:p>
        </p:txBody>
      </p:sp>
      <p:sp>
        <p:nvSpPr>
          <p:cNvPr id="4" name="Segnaposto contenuto 3"/>
          <p:cNvSpPr txBox="1">
            <a:spLocks noGrp="1"/>
          </p:cNvSpPr>
          <p:nvPr>
            <p:ph idx="1"/>
          </p:nvPr>
        </p:nvSpPr>
        <p:spPr>
          <a:xfrm>
            <a:off x="248194" y="2403995"/>
            <a:ext cx="9279765" cy="4173450"/>
          </a:xfrm>
          <a:prstGeom prst="rect">
            <a:avLst/>
          </a:prstGeom>
          <a:noFill/>
        </p:spPr>
        <p:txBody>
          <a:bodyPr wrap="square" rtlCol="0">
            <a:spAutoFit/>
          </a:bodyPr>
          <a:lstStyle/>
          <a:p>
            <a:pPr algn="just"/>
            <a:endParaRPr lang="en-US" sz="1800" b="1" i="1" dirty="0" smtClean="0">
              <a:solidFill>
                <a:srgbClr val="002060"/>
              </a:solidFill>
              <a:latin typeface="Calibri" pitchFamily="34" charset="0"/>
            </a:endParaRPr>
          </a:p>
          <a:p>
            <a:pPr algn="just"/>
            <a:r>
              <a:rPr lang="en-US" sz="2600" b="1" i="1" dirty="0" smtClean="0">
                <a:solidFill>
                  <a:srgbClr val="002060"/>
                </a:solidFill>
                <a:latin typeface="Calibri" pitchFamily="34" charset="0"/>
              </a:rPr>
              <a:t>To maintain, between the recent establishments of one country, and the long-matured establishments of another country, </a:t>
            </a:r>
            <a:r>
              <a:rPr lang="en-US" sz="2600" b="1" i="1" dirty="0" smtClean="0">
                <a:solidFill>
                  <a:srgbClr val="C00000"/>
                </a:solidFill>
                <a:latin typeface="Calibri" pitchFamily="34" charset="0"/>
              </a:rPr>
              <a:t>a competition upon equal terms</a:t>
            </a:r>
            <a:r>
              <a:rPr lang="en-US" sz="2600" b="1" i="1" dirty="0" smtClean="0">
                <a:solidFill>
                  <a:srgbClr val="002060"/>
                </a:solidFill>
                <a:latin typeface="Calibri" pitchFamily="34" charset="0"/>
              </a:rPr>
              <a:t>, both as to </a:t>
            </a:r>
            <a:r>
              <a:rPr lang="en-US" sz="2600" b="1" i="1" dirty="0" smtClean="0">
                <a:solidFill>
                  <a:srgbClr val="C00000"/>
                </a:solidFill>
                <a:latin typeface="Calibri" pitchFamily="34" charset="0"/>
              </a:rPr>
              <a:t>quality and price</a:t>
            </a:r>
            <a:r>
              <a:rPr lang="en-US" sz="2600" b="1" i="1" dirty="0" smtClean="0">
                <a:solidFill>
                  <a:srgbClr val="002060"/>
                </a:solidFill>
                <a:latin typeface="Calibri" pitchFamily="34" charset="0"/>
              </a:rPr>
              <a:t>, is, in most cases, </a:t>
            </a:r>
            <a:r>
              <a:rPr lang="en-US" sz="2600" b="1" i="1" dirty="0" smtClean="0">
                <a:solidFill>
                  <a:srgbClr val="C00000"/>
                </a:solidFill>
                <a:latin typeface="Calibri" pitchFamily="34" charset="0"/>
              </a:rPr>
              <a:t>impracticable</a:t>
            </a:r>
            <a:r>
              <a:rPr lang="en-US" sz="2600" b="1" i="1" dirty="0" smtClean="0">
                <a:solidFill>
                  <a:srgbClr val="002060"/>
                </a:solidFill>
                <a:latin typeface="Calibri" pitchFamily="34" charset="0"/>
              </a:rPr>
              <a:t>. The disparity, in the one, or in the other, or in both, must necessarily be so considerable, </a:t>
            </a:r>
            <a:r>
              <a:rPr lang="en-US" sz="2600" b="1" i="1" u="sng" dirty="0" smtClean="0">
                <a:solidFill>
                  <a:srgbClr val="002060"/>
                </a:solidFill>
                <a:latin typeface="Calibri" pitchFamily="34" charset="0"/>
              </a:rPr>
              <a:t>as to forbid a successful </a:t>
            </a:r>
            <a:r>
              <a:rPr lang="en-US" sz="2600" b="1" i="1" u="sng" dirty="0" err="1" smtClean="0">
                <a:solidFill>
                  <a:srgbClr val="002060"/>
                </a:solidFill>
                <a:latin typeface="Calibri" pitchFamily="34" charset="0"/>
              </a:rPr>
              <a:t>rivalship</a:t>
            </a:r>
            <a:r>
              <a:rPr lang="en-US" sz="2600" b="1" i="1" dirty="0" smtClean="0">
                <a:solidFill>
                  <a:srgbClr val="002060"/>
                </a:solidFill>
                <a:latin typeface="Calibri" pitchFamily="34" charset="0"/>
              </a:rPr>
              <a:t>, </a:t>
            </a:r>
            <a:r>
              <a:rPr lang="en-US" sz="2600" b="1" i="1" dirty="0" smtClean="0">
                <a:solidFill>
                  <a:srgbClr val="C00000"/>
                </a:solidFill>
                <a:latin typeface="Calibri" pitchFamily="34" charset="0"/>
              </a:rPr>
              <a:t>without the extraordinary aid and protection of government.	</a:t>
            </a:r>
            <a:r>
              <a:rPr lang="en-US" sz="2600" b="1" i="1" dirty="0" smtClean="0">
                <a:solidFill>
                  <a:srgbClr val="002060"/>
                </a:solidFill>
                <a:latin typeface="Calibri" pitchFamily="34" charset="0"/>
              </a:rPr>
              <a:t>	</a:t>
            </a:r>
          </a:p>
          <a:p>
            <a:pPr algn="ctr">
              <a:buNone/>
            </a:pPr>
            <a:r>
              <a:rPr lang="en-US" sz="2600" b="1" i="1" dirty="0" smtClean="0">
                <a:solidFill>
                  <a:srgbClr val="C00000"/>
                </a:solidFill>
                <a:latin typeface="Calibri" pitchFamily="34" charset="0"/>
              </a:rPr>
              <a:t>ACROSS COUNTRIES! WHAT ABOUT WITHIN COUNTRY?</a:t>
            </a:r>
          </a:p>
          <a:p>
            <a:pPr algn="just">
              <a:buNone/>
            </a:pPr>
            <a:endParaRPr lang="en-US" sz="1200" b="1" i="1" dirty="0" smtClean="0">
              <a:latin typeface="Calibri" pitchFamily="34" charset="0"/>
            </a:endParaRPr>
          </a:p>
          <a:p>
            <a:pPr algn="just">
              <a:buNone/>
            </a:pPr>
            <a:r>
              <a:rPr lang="en-US" sz="1200" b="1" i="1" dirty="0" smtClean="0">
                <a:latin typeface="Calibri" pitchFamily="34" charset="0"/>
              </a:rPr>
              <a:t>MANUFACTURES - Communicated to the House of Representatives, December 5, 1791. ALEXANDER HAMILTON, Secretary of the Treasury.</a:t>
            </a:r>
            <a:endParaRPr lang="it-IT" sz="1200" b="1" i="1" dirty="0" smtClean="0">
              <a:latin typeface="Calibri" pitchFamily="34" charset="0"/>
            </a:endParaRPr>
          </a:p>
        </p:txBody>
      </p:sp>
      <p:pic>
        <p:nvPicPr>
          <p:cNvPr id="13314" name="Picture 2" descr="http://t3.gstatic.com/images?q=tbn:ANd9GcSdyyb_DUdDxBxvjjZNcj-X1fracghuv68wa8XFBoAoqNa75PkF"/>
          <p:cNvPicPr>
            <a:picLocks noChangeAspect="1" noChangeArrowheads="1"/>
          </p:cNvPicPr>
          <p:nvPr/>
        </p:nvPicPr>
        <p:blipFill>
          <a:blip r:embed="rId2" cstate="print"/>
          <a:srcRect/>
          <a:stretch>
            <a:fillRect/>
          </a:stretch>
        </p:blipFill>
        <p:spPr bwMode="auto">
          <a:xfrm>
            <a:off x="8356571" y="476519"/>
            <a:ext cx="1549429" cy="1917610"/>
          </a:xfrm>
          <a:prstGeom prst="rect">
            <a:avLst/>
          </a:prstGeom>
          <a:noFill/>
        </p:spPr>
      </p:pic>
      <p:sp>
        <p:nvSpPr>
          <p:cNvPr id="5" name="CasellaDiTesto 4"/>
          <p:cNvSpPr txBox="1"/>
          <p:nvPr/>
        </p:nvSpPr>
        <p:spPr>
          <a:xfrm>
            <a:off x="444137" y="1084219"/>
            <a:ext cx="7145383" cy="1569660"/>
          </a:xfrm>
          <a:prstGeom prst="rect">
            <a:avLst/>
          </a:prstGeom>
          <a:noFill/>
        </p:spPr>
        <p:txBody>
          <a:bodyPr wrap="square" rtlCol="0">
            <a:spAutoFit/>
          </a:bodyPr>
          <a:lstStyle/>
          <a:p>
            <a:r>
              <a:rPr lang="it-IT" sz="2400" b="1" dirty="0" err="1" smtClean="0"/>
              <a:t>Innovation</a:t>
            </a:r>
            <a:r>
              <a:rPr lang="it-IT" sz="2400" b="1" dirty="0" smtClean="0"/>
              <a:t>? </a:t>
            </a:r>
            <a:r>
              <a:rPr lang="it-IT" sz="2400" b="1" dirty="0" err="1" smtClean="0"/>
              <a:t>Redistribution</a:t>
            </a:r>
            <a:r>
              <a:rPr lang="it-IT" sz="2400" b="1" dirty="0" smtClean="0"/>
              <a:t>? Social </a:t>
            </a:r>
            <a:r>
              <a:rPr lang="it-IT" sz="2400" b="1" dirty="0" err="1" smtClean="0"/>
              <a:t>goals</a:t>
            </a:r>
            <a:r>
              <a:rPr lang="it-IT" sz="2400" b="1" dirty="0" smtClean="0"/>
              <a:t> (e.g.  </a:t>
            </a:r>
            <a:r>
              <a:rPr lang="it-IT" sz="2400" b="1" dirty="0" err="1" smtClean="0"/>
              <a:t>unemployment</a:t>
            </a:r>
            <a:r>
              <a:rPr lang="it-IT" sz="2400" b="1" dirty="0" smtClean="0"/>
              <a:t> </a:t>
            </a:r>
            <a:r>
              <a:rPr lang="it-IT" sz="2400" b="1" dirty="0" err="1" smtClean="0"/>
              <a:t>reduction</a:t>
            </a:r>
            <a:r>
              <a:rPr lang="it-IT" sz="2400" b="1" dirty="0" smtClean="0"/>
              <a:t>)? </a:t>
            </a:r>
          </a:p>
          <a:p>
            <a:r>
              <a:rPr lang="it-IT" sz="2400" b="1" dirty="0" err="1" smtClean="0"/>
              <a:t>Why</a:t>
            </a:r>
            <a:r>
              <a:rPr lang="it-IT" sz="2400" b="1" dirty="0" smtClean="0"/>
              <a:t> </a:t>
            </a:r>
            <a:r>
              <a:rPr lang="it-IT" sz="2400" b="1" dirty="0" err="1" smtClean="0"/>
              <a:t>not</a:t>
            </a:r>
            <a:r>
              <a:rPr lang="it-IT" sz="2400" b="1" dirty="0" smtClean="0"/>
              <a:t> </a:t>
            </a:r>
            <a:r>
              <a:rPr lang="it-IT" sz="2400" b="1" dirty="0" err="1" smtClean="0"/>
              <a:t>redressing</a:t>
            </a:r>
            <a:r>
              <a:rPr lang="it-IT" sz="2400" b="1" dirty="0" smtClean="0"/>
              <a:t>, more </a:t>
            </a:r>
            <a:r>
              <a:rPr lang="it-IT" sz="2400" b="1" dirty="0" err="1" smtClean="0"/>
              <a:t>generally</a:t>
            </a:r>
            <a:r>
              <a:rPr lang="it-IT" sz="2400" b="1" dirty="0" smtClean="0"/>
              <a:t>, </a:t>
            </a:r>
            <a:r>
              <a:rPr lang="it-IT" sz="2400" b="1" dirty="0" err="1" smtClean="0"/>
              <a:t>an</a:t>
            </a:r>
            <a:r>
              <a:rPr lang="it-IT" sz="2400" b="1" dirty="0" smtClean="0"/>
              <a:t> ex-ante </a:t>
            </a:r>
            <a:r>
              <a:rPr lang="it-IT" sz="2400" b="1" dirty="0" err="1" smtClean="0"/>
              <a:t>asymmetry</a:t>
            </a:r>
            <a:r>
              <a:rPr lang="it-IT" sz="2400" b="1" dirty="0" smtClean="0"/>
              <a:t> </a:t>
            </a:r>
            <a:r>
              <a:rPr lang="it-IT" sz="2400" b="1" dirty="0" err="1" smtClean="0"/>
              <a:t>for</a:t>
            </a:r>
            <a:r>
              <a:rPr lang="it-IT" sz="2400" b="1" dirty="0" smtClean="0"/>
              <a:t> </a:t>
            </a:r>
            <a:r>
              <a:rPr lang="it-IT" sz="2400" b="1" dirty="0" err="1" smtClean="0"/>
              <a:t>which</a:t>
            </a:r>
            <a:r>
              <a:rPr lang="it-IT" sz="2400" b="1" dirty="0" smtClean="0"/>
              <a:t> </a:t>
            </a:r>
            <a:r>
              <a:rPr lang="it-IT" sz="2400" b="1" dirty="0" err="1" smtClean="0"/>
              <a:t>one</a:t>
            </a:r>
            <a:r>
              <a:rPr lang="it-IT" sz="2400" b="1" dirty="0" smtClean="0"/>
              <a:t> </a:t>
            </a:r>
            <a:r>
              <a:rPr lang="it-IT" sz="2400" b="1" dirty="0" err="1" smtClean="0"/>
              <a:t>has</a:t>
            </a:r>
            <a:r>
              <a:rPr lang="it-IT" sz="2400" b="1" dirty="0" smtClean="0"/>
              <a:t> no </a:t>
            </a:r>
            <a:r>
              <a:rPr lang="it-IT" sz="2400" b="1" dirty="0" err="1" smtClean="0"/>
              <a:t>responsibility</a:t>
            </a:r>
            <a:r>
              <a:rPr lang="it-IT" sz="2400" b="1" dirty="0" smtClean="0"/>
              <a:t>?</a:t>
            </a:r>
            <a:endParaRPr lang="it-IT"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314"/>
                                        </p:tgtEl>
                                        <p:attrNameLst>
                                          <p:attrName>style.visibility</p:attrName>
                                        </p:attrNameLst>
                                      </p:cBhvr>
                                      <p:to>
                                        <p:strVal val="visible"/>
                                      </p:to>
                                    </p:set>
                                    <p:animEffect transition="in" filter="wipe(down)">
                                      <p:cBhvr>
                                        <p:cTn id="17" dur="500"/>
                                        <p:tgtEl>
                                          <p:spTgt spid="133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dow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down)">
                                      <p:cBhvr>
                                        <p:cTn id="3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45175" y="1353402"/>
            <a:ext cx="8915400" cy="5164963"/>
          </a:xfrm>
        </p:spPr>
        <p:txBody>
          <a:bodyPr>
            <a:normAutofit lnSpcReduction="10000"/>
          </a:bodyPr>
          <a:lstStyle/>
          <a:p>
            <a:pPr algn="just">
              <a:buNone/>
            </a:pPr>
            <a:r>
              <a:rPr lang="en-US" sz="2000" dirty="0" smtClean="0">
                <a:latin typeface="Calibri" pitchFamily="34" charset="0"/>
              </a:rPr>
              <a:t>	</a:t>
            </a:r>
            <a:r>
              <a:rPr lang="en-US" sz="2600" dirty="0" smtClean="0">
                <a:latin typeface="Calibri" pitchFamily="34" charset="0"/>
              </a:rPr>
              <a:t>“Failing to recognize how affirmative action can be used to enhance procurement competition grossly overstates the cost of affirmative action subsidies.”</a:t>
            </a:r>
          </a:p>
          <a:p>
            <a:pPr algn="just">
              <a:buNone/>
            </a:pPr>
            <a:r>
              <a:rPr lang="en-US" sz="2600" dirty="0" smtClean="0">
                <a:latin typeface="Calibri" pitchFamily="34" charset="0"/>
              </a:rPr>
              <a:t>	For example, nonpartisan state legislative analysts estimate the California Department of General Services spent an additional $9.9 million last year by rejecting low bids from firms that failed to comply with affirmative action requirements. Unfortunately, these estimates ignore how affirmative action may have driven down the low bids that were used as the benchmark.  Without the enhanced bidding competition created by affirmative action, these low bids and the low bids on other bidding contracts may have been substantially higher.”</a:t>
            </a:r>
            <a:endParaRPr lang="it-IT" sz="2600" dirty="0">
              <a:latin typeface="Calibri" pitchFamily="34" charset="0"/>
            </a:endParaRPr>
          </a:p>
        </p:txBody>
      </p:sp>
      <p:sp>
        <p:nvSpPr>
          <p:cNvPr id="4" name="Titolo 1"/>
          <p:cNvSpPr txBox="1">
            <a:spLocks/>
          </p:cNvSpPr>
          <p:nvPr/>
        </p:nvSpPr>
        <p:spPr>
          <a:xfrm>
            <a:off x="0" y="222068"/>
            <a:ext cx="8839769" cy="975815"/>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it-IT" sz="3600" b="1" i="0" u="none" strike="noStrike" kern="1200" cap="none" spc="0" normalizeH="0" baseline="0" noProof="0" dirty="0" err="1" smtClean="0">
                <a:ln>
                  <a:noFill/>
                </a:ln>
                <a:solidFill>
                  <a:srgbClr val="0070C0"/>
                </a:solidFill>
                <a:effectLst>
                  <a:outerShdw blurRad="38100" dist="38100" dir="2700000" algn="tl">
                    <a:srgbClr val="C0C0C0"/>
                  </a:outerShdw>
                </a:effectLst>
                <a:uLnTx/>
                <a:uFillTx/>
                <a:latin typeface="Calibri" pitchFamily="34" charset="0"/>
                <a:ea typeface="+mn-ea"/>
                <a:cs typeface="Arial" charset="0"/>
              </a:rPr>
              <a:t>Unorthodox</a:t>
            </a:r>
            <a:r>
              <a:rPr kumimoji="1" lang="it-IT" sz="3600" b="1" i="0" u="none" strike="noStrike" kern="1200" cap="none" spc="0" normalizeH="0" baseline="0" noProof="0" dirty="0" smtClean="0">
                <a:ln>
                  <a:noFill/>
                </a:ln>
                <a:solidFill>
                  <a:srgbClr val="0070C0"/>
                </a:solidFill>
                <a:effectLst>
                  <a:outerShdw blurRad="38100" dist="38100" dir="2700000" algn="tl">
                    <a:srgbClr val="C0C0C0"/>
                  </a:outerShdw>
                </a:effectLst>
                <a:uLnTx/>
                <a:uFillTx/>
                <a:latin typeface="Calibri" pitchFamily="34" charset="0"/>
                <a:ea typeface="+mn-ea"/>
                <a:cs typeface="Arial" charset="0"/>
              </a:rPr>
              <a:t> </a:t>
            </a:r>
            <a:r>
              <a:rPr kumimoji="1" lang="it-IT" sz="3600" b="1" i="0" u="none" strike="noStrike" kern="1200" cap="none" spc="0" normalizeH="0" baseline="0" noProof="0" dirty="0" err="1" smtClean="0">
                <a:ln>
                  <a:noFill/>
                </a:ln>
                <a:solidFill>
                  <a:srgbClr val="0070C0"/>
                </a:solidFill>
                <a:effectLst>
                  <a:outerShdw blurRad="38100" dist="38100" dir="2700000" algn="tl">
                    <a:srgbClr val="C0C0C0"/>
                  </a:outerShdw>
                </a:effectLst>
                <a:uLnTx/>
                <a:uFillTx/>
                <a:latin typeface="Calibri" pitchFamily="34" charset="0"/>
                <a:ea typeface="+mn-ea"/>
                <a:cs typeface="Arial" charset="0"/>
              </a:rPr>
              <a:t>solutions</a:t>
            </a:r>
            <a:r>
              <a:rPr kumimoji="1" lang="it-IT" sz="3600" b="1" i="0" u="none" strike="noStrike" kern="1200" cap="none" spc="0" normalizeH="0" baseline="0" noProof="0" dirty="0" smtClean="0">
                <a:ln>
                  <a:noFill/>
                </a:ln>
                <a:solidFill>
                  <a:srgbClr val="0070C0"/>
                </a:solidFill>
                <a:effectLst>
                  <a:outerShdw blurRad="38100" dist="38100" dir="2700000" algn="tl">
                    <a:srgbClr val="C0C0C0"/>
                  </a:outerShdw>
                </a:effectLst>
                <a:uLnTx/>
                <a:uFillTx/>
                <a:latin typeface="Calibri" pitchFamily="34" charset="0"/>
                <a:ea typeface="+mn-ea"/>
                <a:cs typeface="Arial" charset="0"/>
              </a:rPr>
              <a:t>: </a:t>
            </a:r>
            <a:r>
              <a:rPr kumimoji="1" lang="it-IT" sz="3600" b="1" i="0" u="none" strike="noStrike" kern="1200" cap="none" spc="0" normalizeH="0" baseline="0" noProof="0" dirty="0" err="1" smtClean="0">
                <a:ln>
                  <a:noFill/>
                </a:ln>
                <a:solidFill>
                  <a:srgbClr val="0070C0"/>
                </a:solidFill>
                <a:effectLst>
                  <a:outerShdw blurRad="38100" dist="38100" dir="2700000" algn="tl">
                    <a:srgbClr val="C0C0C0"/>
                  </a:outerShdw>
                </a:effectLst>
                <a:uLnTx/>
                <a:uFillTx/>
                <a:latin typeface="Calibri" pitchFamily="34" charset="0"/>
                <a:ea typeface="+mn-ea"/>
                <a:cs typeface="Arial" charset="0"/>
              </a:rPr>
              <a:t>preferences</a:t>
            </a:r>
            <a:r>
              <a:rPr kumimoji="1" lang="it-IT" sz="3600" b="1" i="0" u="none" strike="noStrike" kern="1200" cap="none" spc="0" normalizeH="0" baseline="0" noProof="0" dirty="0" smtClean="0">
                <a:ln>
                  <a:noFill/>
                </a:ln>
                <a:solidFill>
                  <a:srgbClr val="0070C0"/>
                </a:solidFill>
                <a:effectLst>
                  <a:outerShdw blurRad="38100" dist="38100" dir="2700000" algn="tl">
                    <a:srgbClr val="C0C0C0"/>
                  </a:outerShdw>
                </a:effectLst>
                <a:uLnTx/>
                <a:uFillTx/>
                <a:latin typeface="Calibri" pitchFamily="34" charset="0"/>
                <a:ea typeface="+mn-ea"/>
                <a:cs typeface="Arial" charset="0"/>
              </a:rPr>
              <a:t> </a:t>
            </a:r>
            <a:endParaRPr kumimoji="1" lang="it-IT" sz="3600" b="1" i="0" u="none" strike="noStrike" kern="1200" cap="none" spc="0" normalizeH="0" baseline="0" noProof="0" dirty="0">
              <a:ln>
                <a:noFill/>
              </a:ln>
              <a:solidFill>
                <a:srgbClr val="0070C0"/>
              </a:solidFill>
              <a:effectLst>
                <a:outerShdw blurRad="38100" dist="38100" dir="2700000" algn="tl">
                  <a:srgbClr val="C0C0C0"/>
                </a:outerShdw>
              </a:effectLst>
              <a:uLnTx/>
              <a:uFillTx/>
              <a:latin typeface="Calibri" pitchFamily="34" charset="0"/>
              <a:ea typeface="+mn-ea"/>
              <a:cs typeface="Arial" charset="0"/>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278923"/>
            <a:ext cx="9906000" cy="646331"/>
          </a:xfrm>
          <a:prstGeom prst="rect">
            <a:avLst/>
          </a:prstGeom>
          <a:noFill/>
        </p:spPr>
        <p:txBody>
          <a:bodyPr wrap="square" rtlCol="0">
            <a:spAutoFit/>
          </a:bodyPr>
          <a:lstStyle/>
          <a:p>
            <a:r>
              <a:rPr kumimoji="1" lang="it-IT" sz="3600" b="1" dirty="0" smtClean="0">
                <a:solidFill>
                  <a:srgbClr val="0070C0"/>
                </a:solidFill>
                <a:effectLst>
                  <a:outerShdw blurRad="38100" dist="38100" dir="2700000" algn="tl">
                    <a:srgbClr val="C0C0C0"/>
                  </a:outerShdw>
                </a:effectLst>
                <a:cs typeface="Arial" charset="0"/>
              </a:rPr>
              <a:t>The </a:t>
            </a:r>
            <a:r>
              <a:rPr kumimoji="1" lang="it-IT" sz="3600" b="1" dirty="0" err="1" smtClean="0">
                <a:solidFill>
                  <a:srgbClr val="0070C0"/>
                </a:solidFill>
                <a:effectLst>
                  <a:outerShdw blurRad="38100" dist="38100" dir="2700000" algn="tl">
                    <a:srgbClr val="C0C0C0"/>
                  </a:outerShdw>
                </a:effectLst>
                <a:cs typeface="Arial" charset="0"/>
              </a:rPr>
              <a:t>Empirical</a:t>
            </a:r>
            <a:r>
              <a:rPr kumimoji="1" lang="it-IT" sz="3600" b="1" dirty="0" smtClean="0">
                <a:solidFill>
                  <a:srgbClr val="0070C0"/>
                </a:solidFill>
                <a:effectLst>
                  <a:outerShdw blurRad="38100" dist="38100" dir="2700000" algn="tl">
                    <a:srgbClr val="C0C0C0"/>
                  </a:outerShdw>
                </a:effectLst>
                <a:cs typeface="Arial" charset="0"/>
              </a:rPr>
              <a:t> </a:t>
            </a:r>
            <a:r>
              <a:rPr kumimoji="1" lang="it-IT" sz="3600" b="1" dirty="0" err="1" smtClean="0">
                <a:solidFill>
                  <a:srgbClr val="0070C0"/>
                </a:solidFill>
                <a:effectLst>
                  <a:outerShdw blurRad="38100" dist="38100" dir="2700000" algn="tl">
                    <a:srgbClr val="C0C0C0"/>
                  </a:outerShdw>
                </a:effectLst>
                <a:cs typeface="Arial" charset="0"/>
              </a:rPr>
              <a:t>Economic</a:t>
            </a:r>
            <a:r>
              <a:rPr kumimoji="1" lang="it-IT" sz="3600" b="1" dirty="0" smtClean="0">
                <a:solidFill>
                  <a:srgbClr val="0070C0"/>
                </a:solidFill>
                <a:effectLst>
                  <a:outerShdw blurRad="38100" dist="38100" dir="2700000" algn="tl">
                    <a:srgbClr val="C0C0C0"/>
                  </a:outerShdw>
                </a:effectLst>
                <a:cs typeface="Arial" charset="0"/>
              </a:rPr>
              <a:t> </a:t>
            </a:r>
            <a:r>
              <a:rPr kumimoji="1" lang="it-IT" sz="3600" b="1" dirty="0" err="1" smtClean="0">
                <a:solidFill>
                  <a:srgbClr val="0070C0"/>
                </a:solidFill>
                <a:effectLst>
                  <a:outerShdw blurRad="38100" dist="38100" dir="2700000" algn="tl">
                    <a:srgbClr val="C0C0C0"/>
                  </a:outerShdw>
                </a:effectLst>
                <a:cs typeface="Arial" charset="0"/>
              </a:rPr>
              <a:t>Literature</a:t>
            </a:r>
            <a:endParaRPr kumimoji="1" lang="it-IT" sz="3600" b="1" dirty="0" smtClean="0">
              <a:solidFill>
                <a:srgbClr val="0070C0"/>
              </a:solidFill>
              <a:effectLst>
                <a:outerShdw blurRad="38100" dist="38100" dir="2700000" algn="tl">
                  <a:srgbClr val="C0C0C0"/>
                </a:outerShdw>
              </a:effectLst>
              <a:cs typeface="Arial" charset="0"/>
            </a:endParaRPr>
          </a:p>
        </p:txBody>
      </p:sp>
      <p:sp>
        <p:nvSpPr>
          <p:cNvPr id="7" name="CasellaDiTesto 6"/>
          <p:cNvSpPr txBox="1"/>
          <p:nvPr/>
        </p:nvSpPr>
        <p:spPr>
          <a:xfrm>
            <a:off x="0" y="1146340"/>
            <a:ext cx="9906000" cy="5170646"/>
          </a:xfrm>
          <a:prstGeom prst="rect">
            <a:avLst/>
          </a:prstGeom>
          <a:noFill/>
        </p:spPr>
        <p:txBody>
          <a:bodyPr wrap="square" rtlCol="0">
            <a:spAutoFit/>
          </a:bodyPr>
          <a:lstStyle/>
          <a:p>
            <a:pPr algn="ctr"/>
            <a:r>
              <a:rPr lang="en-US" sz="2000" b="1" dirty="0" smtClean="0">
                <a:solidFill>
                  <a:srgbClr val="9888DE"/>
                </a:solidFill>
                <a:latin typeface="Calibri" pitchFamily="34" charset="0"/>
              </a:rPr>
              <a:t>Both set aside and bid preference scheme end up with:</a:t>
            </a:r>
          </a:p>
          <a:p>
            <a:pPr algn="ctr"/>
            <a:endParaRPr lang="en-US" sz="2000" b="1" dirty="0" smtClean="0">
              <a:solidFill>
                <a:srgbClr val="0070C0"/>
              </a:solidFill>
              <a:latin typeface="Calibri" pitchFamily="34" charset="0"/>
            </a:endParaRPr>
          </a:p>
          <a:p>
            <a:pPr>
              <a:buFont typeface="Wingdings" pitchFamily="2" charset="2"/>
              <a:buChar char="Ø"/>
            </a:pPr>
            <a:r>
              <a:rPr lang="en-US" sz="2000" b="1" dirty="0" smtClean="0">
                <a:solidFill>
                  <a:srgbClr val="0070C0"/>
                </a:solidFill>
                <a:latin typeface="Calibri" pitchFamily="34" charset="0"/>
              </a:rPr>
              <a:t> </a:t>
            </a:r>
            <a:r>
              <a:rPr lang="en-US" sz="2000" b="1" dirty="0" smtClean="0">
                <a:solidFill>
                  <a:srgbClr val="9888DE"/>
                </a:solidFill>
                <a:latin typeface="Calibri" pitchFamily="34" charset="0"/>
              </a:rPr>
              <a:t>Increase in SMEs’ participation and decrease in large firms participation.</a:t>
            </a:r>
          </a:p>
          <a:p>
            <a:endParaRPr lang="en-US" sz="2000" b="1" dirty="0" smtClean="0">
              <a:solidFill>
                <a:srgbClr val="0070C0"/>
              </a:solidFill>
              <a:latin typeface="Calibri" pitchFamily="34" charset="0"/>
            </a:endParaRPr>
          </a:p>
          <a:p>
            <a:pPr algn="just"/>
            <a:r>
              <a:rPr lang="en-US" sz="1600" b="1" dirty="0" smtClean="0">
                <a:solidFill>
                  <a:srgbClr val="002060"/>
                </a:solidFill>
                <a:latin typeface="Calibri" pitchFamily="34" charset="0"/>
              </a:rPr>
              <a:t>J. NAKABAYASHI </a:t>
            </a:r>
            <a:r>
              <a:rPr lang="en-US" sz="1600" i="1" dirty="0" smtClean="0">
                <a:latin typeface="Calibri" pitchFamily="34" charset="0"/>
              </a:rPr>
              <a:t>(2009), </a:t>
            </a:r>
            <a:r>
              <a:rPr lang="en-US" sz="1600" dirty="0" smtClean="0">
                <a:latin typeface="Calibri" pitchFamily="34" charset="0"/>
              </a:rPr>
              <a:t>looking at the impact of SME’s set-aside program from Japanese public procurement auction for civil engineering works  (2/3 of the procurement budget was set aside for SME), shows that this kind of program increases SMEs’ participation (by a counterfactual simulation, the non existence of set aside reduces SMEs’ participation by approximately 40%).  </a:t>
            </a:r>
            <a:r>
              <a:rPr lang="en-US" sz="1600" b="1" dirty="0" err="1" smtClean="0">
                <a:solidFill>
                  <a:srgbClr val="002060"/>
                </a:solidFill>
                <a:latin typeface="Calibri" pitchFamily="34" charset="0"/>
              </a:rPr>
              <a:t>Krasnokutsawa</a:t>
            </a:r>
            <a:r>
              <a:rPr lang="en-US" sz="1600" b="1" dirty="0" smtClean="0">
                <a:solidFill>
                  <a:srgbClr val="002060"/>
                </a:solidFill>
                <a:latin typeface="Calibri" pitchFamily="34" charset="0"/>
              </a:rPr>
              <a:t> and </a:t>
            </a:r>
            <a:r>
              <a:rPr lang="en-US" sz="1600" b="1" dirty="0" err="1" smtClean="0">
                <a:solidFill>
                  <a:srgbClr val="002060"/>
                </a:solidFill>
                <a:latin typeface="Calibri" pitchFamily="34" charset="0"/>
              </a:rPr>
              <a:t>Seim</a:t>
            </a:r>
            <a:r>
              <a:rPr lang="en-US" sz="1600" b="1" dirty="0" smtClean="0">
                <a:solidFill>
                  <a:srgbClr val="002060"/>
                </a:solidFill>
                <a:latin typeface="Calibri" pitchFamily="34" charset="0"/>
              </a:rPr>
              <a:t> </a:t>
            </a:r>
            <a:r>
              <a:rPr lang="en-US" sz="1600" dirty="0" smtClean="0">
                <a:solidFill>
                  <a:srgbClr val="002060"/>
                </a:solidFill>
                <a:latin typeface="Calibri" pitchFamily="34" charset="0"/>
              </a:rPr>
              <a:t>(2010) and </a:t>
            </a:r>
            <a:r>
              <a:rPr lang="en-US" sz="1600" b="1" dirty="0" smtClean="0">
                <a:solidFill>
                  <a:srgbClr val="002060"/>
                </a:solidFill>
                <a:latin typeface="Calibri" pitchFamily="34" charset="0"/>
              </a:rPr>
              <a:t>Marion</a:t>
            </a:r>
            <a:r>
              <a:rPr lang="en-US" sz="1600" dirty="0" smtClean="0">
                <a:solidFill>
                  <a:srgbClr val="002060"/>
                </a:solidFill>
                <a:latin typeface="Calibri" pitchFamily="34" charset="0"/>
              </a:rPr>
              <a:t> (2006)</a:t>
            </a:r>
            <a:r>
              <a:rPr lang="en-US" sz="1600" b="1" dirty="0" smtClean="0">
                <a:solidFill>
                  <a:srgbClr val="002060"/>
                </a:solidFill>
                <a:latin typeface="Calibri" pitchFamily="34" charset="0"/>
              </a:rPr>
              <a:t>  </a:t>
            </a:r>
            <a:r>
              <a:rPr lang="en-US" sz="1600" dirty="0" smtClean="0">
                <a:solidFill>
                  <a:srgbClr val="002060"/>
                </a:solidFill>
                <a:latin typeface="Calibri" pitchFamily="34" charset="0"/>
              </a:rPr>
              <a:t>found t</a:t>
            </a:r>
            <a:r>
              <a:rPr lang="en-US" sz="1600" dirty="0" smtClean="0">
                <a:latin typeface="Calibri" pitchFamily="34" charset="0"/>
              </a:rPr>
              <a:t>he same participation effects (with different intensity) through empirical analysis on Californian Highway Procurement Auctions. </a:t>
            </a:r>
          </a:p>
          <a:p>
            <a:pPr algn="just"/>
            <a:endParaRPr lang="en-US" sz="1600" dirty="0" smtClean="0">
              <a:latin typeface="Calibri" pitchFamily="34" charset="0"/>
            </a:endParaRPr>
          </a:p>
          <a:p>
            <a:pPr algn="just">
              <a:buFont typeface="Wingdings" pitchFamily="2" charset="2"/>
              <a:buChar char="Ø"/>
            </a:pPr>
            <a:r>
              <a:rPr lang="en-US" sz="2000" b="1" dirty="0" smtClean="0">
                <a:solidFill>
                  <a:srgbClr val="9888DE"/>
                </a:solidFill>
                <a:latin typeface="Calibri" pitchFamily="34" charset="0"/>
              </a:rPr>
              <a:t>Changes in the degree of competition </a:t>
            </a:r>
            <a:r>
              <a:rPr lang="it-IT" sz="2000" b="1" dirty="0" smtClean="0">
                <a:solidFill>
                  <a:srgbClr val="9888DE"/>
                </a:solidFill>
                <a:latin typeface="Calibri" pitchFamily="34" charset="0"/>
              </a:rPr>
              <a:t>: </a:t>
            </a:r>
            <a:r>
              <a:rPr lang="en-US" sz="2000" b="1" dirty="0" smtClean="0">
                <a:solidFill>
                  <a:srgbClr val="9888DE"/>
                </a:solidFill>
                <a:latin typeface="Calibri" pitchFamily="34" charset="0"/>
              </a:rPr>
              <a:t>Large firms bid more aggressively  while SMEs are likely to soften bid aggressiveness.</a:t>
            </a:r>
          </a:p>
          <a:p>
            <a:pPr lvl="1" algn="just">
              <a:buFont typeface="Wingdings" pitchFamily="2" charset="2"/>
              <a:buChar char="Ø"/>
            </a:pPr>
            <a:endParaRPr lang="en-US" b="1" dirty="0" smtClean="0">
              <a:solidFill>
                <a:srgbClr val="0070C0"/>
              </a:solidFill>
              <a:latin typeface="Calibri" pitchFamily="34" charset="0"/>
            </a:endParaRPr>
          </a:p>
          <a:p>
            <a:r>
              <a:rPr lang="en-US" sz="1600" b="1" dirty="0" smtClean="0">
                <a:solidFill>
                  <a:srgbClr val="002060"/>
                </a:solidFill>
                <a:latin typeface="Calibri" pitchFamily="34" charset="0"/>
              </a:rPr>
              <a:t>Marion</a:t>
            </a:r>
            <a:r>
              <a:rPr lang="en-US" sz="1600" dirty="0" smtClean="0">
                <a:latin typeface="Calibri" pitchFamily="34" charset="0"/>
              </a:rPr>
              <a:t> (2006), using Californian data on bid preference (5%) scheme accorded for construction contracts financed at the state level, shows that bid aggressiveness is positively related with firm’s size in the case of preference auction targeted at small firms.  </a:t>
            </a:r>
          </a:p>
          <a:p>
            <a:r>
              <a:rPr lang="en-US" sz="1600" b="1" u="sng" dirty="0" smtClean="0">
                <a:solidFill>
                  <a:srgbClr val="002060"/>
                </a:solidFill>
                <a:latin typeface="Calibri" pitchFamily="34" charset="0"/>
              </a:rPr>
              <a:t>Hubbard </a:t>
            </a:r>
            <a:r>
              <a:rPr lang="it-IT" sz="1600" b="1" u="sng" dirty="0" smtClean="0">
                <a:solidFill>
                  <a:srgbClr val="002060"/>
                </a:solidFill>
                <a:latin typeface="Calibri" pitchFamily="34" charset="0"/>
              </a:rPr>
              <a:t>- </a:t>
            </a:r>
            <a:r>
              <a:rPr lang="en-US" sz="1600" b="1" u="sng" dirty="0" err="1" smtClean="0">
                <a:solidFill>
                  <a:srgbClr val="002060"/>
                </a:solidFill>
                <a:latin typeface="Calibri" pitchFamily="34" charset="0"/>
              </a:rPr>
              <a:t>Paarsch</a:t>
            </a:r>
            <a:r>
              <a:rPr lang="en-US" sz="1600" b="1" u="sng" dirty="0" smtClean="0">
                <a:solidFill>
                  <a:srgbClr val="002060"/>
                </a:solidFill>
                <a:latin typeface="Calibri" pitchFamily="34" charset="0"/>
              </a:rPr>
              <a:t> </a:t>
            </a:r>
            <a:r>
              <a:rPr lang="en-US" sz="1600" dirty="0" smtClean="0">
                <a:solidFill>
                  <a:srgbClr val="002060"/>
                </a:solidFill>
                <a:latin typeface="Calibri" pitchFamily="34" charset="0"/>
              </a:rPr>
              <a:t> </a:t>
            </a:r>
            <a:r>
              <a:rPr lang="en-US" sz="1600" dirty="0" smtClean="0">
                <a:latin typeface="Calibri" pitchFamily="34" charset="0"/>
              </a:rPr>
              <a:t>(2009) using a numerical simulation confirm  the participation effect and competitive effect found by Marion.  </a:t>
            </a:r>
            <a:endParaRPr lang="it-IT" sz="2000" b="1" dirty="0">
              <a:solidFill>
                <a:srgbClr val="0070C0"/>
              </a:solidFill>
              <a:latin typeface="Calibri"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down)">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wipe(down)">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animEffect transition="in" filter="wipe(down)">
                                      <p:cBhvr>
                                        <p:cTn id="17" dur="500"/>
                                        <p:tgtEl>
                                          <p:spTgt spid="7">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8" end="8"/>
                                            </p:txEl>
                                          </p:spTgt>
                                        </p:tgtEl>
                                        <p:attrNameLst>
                                          <p:attrName>style.visibility</p:attrName>
                                        </p:attrNameLst>
                                      </p:cBhvr>
                                      <p:to>
                                        <p:strVal val="visible"/>
                                      </p:to>
                                    </p:set>
                                    <p:animEffect transition="in" filter="wipe(down)">
                                      <p:cBhvr>
                                        <p:cTn id="22" dur="500"/>
                                        <p:tgtEl>
                                          <p:spTgt spid="7">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animEffect transition="in" filter="wipe(down)">
                                      <p:cBhvr>
                                        <p:cTn id="2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ctr">
              <a:buNone/>
            </a:pP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Given</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Barriers</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p>
          <a:p>
            <a:pPr algn="ctr">
              <a:buNone/>
            </a:pP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Bad</a:t>
            </a:r>
          </a:p>
          <a:p>
            <a:pPr algn="ctr">
              <a:buNone/>
            </a:pP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Environment</a:t>
            </a:r>
            <a:endParaRPr kumimoji="1" lang="it-IT" sz="8800" b="1" dirty="0" smtClean="0">
              <a:solidFill>
                <a:srgbClr val="0070C0"/>
              </a:solidFill>
              <a:effectLst>
                <a:outerShdw blurRad="38100" dist="38100" dir="2700000" algn="tl">
                  <a:srgbClr val="C0C0C0"/>
                </a:outerShdw>
              </a:effectLst>
              <a:latin typeface="Calibri" pitchFamily="34" charset="0"/>
              <a:cs typeface="Arial" charset="0"/>
            </a:endParaRPr>
          </a:p>
          <a:p>
            <a:pPr algn="ctr">
              <a:buNone/>
            </a:pPr>
            <a:r>
              <a:rPr lang="it-IT" sz="8800" b="1" dirty="0" err="1" smtClean="0">
                <a:solidFill>
                  <a:srgbClr val="92D050"/>
                </a:solidFill>
              </a:rPr>
              <a:t>Good</a:t>
            </a:r>
            <a:r>
              <a:rPr lang="it-IT" sz="8800" b="1" dirty="0" smtClean="0">
                <a:solidFill>
                  <a:srgbClr val="92D050"/>
                </a:solidFill>
              </a:rPr>
              <a:t> </a:t>
            </a:r>
            <a:r>
              <a:rPr lang="it-IT" sz="8800" b="1" dirty="0" err="1" smtClean="0">
                <a:solidFill>
                  <a:srgbClr val="92D050"/>
                </a:solidFill>
              </a:rPr>
              <a:t>procurer</a:t>
            </a:r>
            <a:endParaRPr lang="it-IT" sz="8800" b="1" dirty="0" smtClean="0">
              <a:solidFill>
                <a:srgbClr val="92D050"/>
              </a:solidFill>
            </a:endParaRPr>
          </a:p>
          <a:p>
            <a:pPr algn="ctr">
              <a:buNone/>
            </a:pPr>
            <a:endParaRPr kumimoji="1" lang="it-IT" sz="8800" b="1" dirty="0" smtClean="0">
              <a:solidFill>
                <a:srgbClr val="0070C0"/>
              </a:solidFill>
              <a:effectLst>
                <a:outerShdw blurRad="38100" dist="38100" dir="2700000" algn="tl">
                  <a:srgbClr val="C0C0C0"/>
                </a:outerShdw>
              </a:effectLst>
              <a:latin typeface="Calibri" pitchFamily="34" charset="0"/>
              <a:cs typeface="Arial" charset="0"/>
            </a:endParaRP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699760"/>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1299244">
                <a:tc>
                  <a:txBody>
                    <a:bodyPr/>
                    <a:lstStyle/>
                    <a:p>
                      <a:r>
                        <a:rPr lang="it-IT" sz="2800" dirty="0" smtClean="0"/>
                        <a:t>No</a:t>
                      </a:r>
                      <a:endParaRPr lang="it-IT" sz="2800" dirty="0"/>
                    </a:p>
                  </a:txBody>
                  <a:tcPr/>
                </a:tc>
                <a:tc>
                  <a:txBody>
                    <a:bodyPr/>
                    <a:lstStyle/>
                    <a:p>
                      <a:endParaRPr lang="it-IT" sz="2600" dirty="0"/>
                    </a:p>
                  </a:txBody>
                  <a:tcPr/>
                </a:tc>
                <a:tc>
                  <a:txBody>
                    <a:bodyPr/>
                    <a:lstStyle/>
                    <a:p>
                      <a:endParaRPr lang="it-IT" sz="2600" dirty="0"/>
                    </a:p>
                  </a:txBody>
                  <a:tcPr/>
                </a:tc>
              </a:tr>
              <a:tr h="1852892">
                <a:tc>
                  <a:txBody>
                    <a:bodyPr/>
                    <a:lstStyle/>
                    <a:p>
                      <a:r>
                        <a:rPr lang="it-IT" sz="2800" dirty="0" smtClean="0"/>
                        <a:t>Yes</a:t>
                      </a:r>
                      <a:endParaRPr lang="it-IT" sz="2800" dirty="0"/>
                    </a:p>
                  </a:txBody>
                  <a:tcPr/>
                </a:tc>
                <a:tc>
                  <a:txBody>
                    <a:bodyPr/>
                    <a:lstStyle/>
                    <a:p>
                      <a:r>
                        <a:rPr lang="it-IT" sz="2600" dirty="0" err="1" smtClean="0"/>
                        <a:t>Old</a:t>
                      </a:r>
                      <a:r>
                        <a:rPr lang="it-IT" sz="2600" dirty="0" smtClean="0"/>
                        <a:t> Network</a:t>
                      </a:r>
                    </a:p>
                    <a:p>
                      <a:r>
                        <a:rPr lang="it-IT" sz="2600" dirty="0" err="1" smtClean="0"/>
                        <a:t>Cartels</a:t>
                      </a:r>
                      <a:endParaRPr lang="it-IT" sz="2600" dirty="0" smtClean="0"/>
                    </a:p>
                    <a:p>
                      <a:r>
                        <a:rPr lang="it-IT" sz="2600" b="0" dirty="0" err="1" smtClean="0"/>
                        <a:t>Credit</a:t>
                      </a:r>
                      <a:r>
                        <a:rPr lang="it-IT" sz="2600" b="0" dirty="0" smtClean="0"/>
                        <a:t> </a:t>
                      </a:r>
                      <a:r>
                        <a:rPr lang="it-IT" sz="2600" b="0" dirty="0" err="1" smtClean="0"/>
                        <a:t>capture</a:t>
                      </a:r>
                      <a:endParaRPr lang="it-IT" sz="2600" b="0" dirty="0" smtClean="0"/>
                    </a:p>
                    <a:p>
                      <a:r>
                        <a:rPr lang="it-IT" sz="2600" b="0" dirty="0" err="1" smtClean="0"/>
                        <a:t>Racism</a:t>
                      </a:r>
                      <a:endParaRPr lang="it-IT" sz="2600" b="0" dirty="0" smtClean="0"/>
                    </a:p>
                    <a:p>
                      <a:r>
                        <a:rPr lang="it-IT" sz="2600" b="0" dirty="0" err="1" smtClean="0"/>
                        <a:t>Corruption</a:t>
                      </a:r>
                      <a:endParaRPr lang="it-IT" sz="2600" b="0" dirty="0" smtClean="0"/>
                    </a:p>
                    <a:p>
                      <a:endParaRPr lang="it-IT" sz="2600" b="0" dirty="0" smtClean="0"/>
                    </a:p>
                    <a:p>
                      <a:r>
                        <a:rPr lang="it-IT" sz="2600" b="1" dirty="0" err="1" smtClean="0">
                          <a:solidFill>
                            <a:srgbClr val="92D050"/>
                          </a:solidFill>
                        </a:rPr>
                        <a:t>Good</a:t>
                      </a:r>
                      <a:r>
                        <a:rPr lang="it-IT" sz="2600" b="1" dirty="0" smtClean="0">
                          <a:solidFill>
                            <a:srgbClr val="92D050"/>
                          </a:solidFill>
                        </a:rPr>
                        <a:t> </a:t>
                      </a:r>
                      <a:r>
                        <a:rPr lang="it-IT" sz="2600" b="1" dirty="0" err="1" smtClean="0">
                          <a:solidFill>
                            <a:srgbClr val="92D050"/>
                          </a:solidFill>
                        </a:rPr>
                        <a:t>procurer</a:t>
                      </a:r>
                      <a:endParaRPr lang="it-IT" sz="2600" b="1" dirty="0">
                        <a:solidFill>
                          <a:srgbClr val="92D050"/>
                        </a:solidFill>
                      </a:endParaRPr>
                    </a:p>
                  </a:txBody>
                  <a:tcPr/>
                </a:tc>
                <a:tc>
                  <a:txBody>
                    <a:bodyPr/>
                    <a:lstStyle/>
                    <a:p>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5943" y="274638"/>
            <a:ext cx="5930537" cy="692013"/>
          </a:xfrm>
        </p:spPr>
        <p:txBody>
          <a:bodyPr>
            <a:normAutofit/>
          </a:bodyPr>
          <a:lstStyle/>
          <a:p>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Statement # 4</a:t>
            </a:r>
          </a:p>
        </p:txBody>
      </p:sp>
      <p:sp>
        <p:nvSpPr>
          <p:cNvPr id="3" name="Segnaposto contenuto 2"/>
          <p:cNvSpPr>
            <a:spLocks noGrp="1"/>
          </p:cNvSpPr>
          <p:nvPr>
            <p:ph idx="1"/>
          </p:nvPr>
        </p:nvSpPr>
        <p:spPr>
          <a:xfrm>
            <a:off x="495300" y="1254035"/>
            <a:ext cx="8915400" cy="5159828"/>
          </a:xfrm>
        </p:spPr>
        <p:txBody>
          <a:bodyPr>
            <a:normAutofit lnSpcReduction="10000"/>
          </a:bodyPr>
          <a:lstStyle/>
          <a:p>
            <a:pPr algn="ctr">
              <a:buNone/>
            </a:pPr>
            <a:r>
              <a:rPr lang="it-IT" dirty="0" smtClean="0"/>
              <a:t>	</a:t>
            </a:r>
            <a:r>
              <a:rPr lang="it-IT" sz="4700" b="1" i="1" dirty="0" err="1" smtClean="0">
                <a:solidFill>
                  <a:srgbClr val="00B050"/>
                </a:solidFill>
              </a:rPr>
              <a:t>Fighting</a:t>
            </a:r>
            <a:r>
              <a:rPr lang="it-IT" sz="4700" b="1" i="1" dirty="0" smtClean="0">
                <a:solidFill>
                  <a:srgbClr val="00B050"/>
                </a:solidFill>
              </a:rPr>
              <a:t> </a:t>
            </a:r>
            <a:r>
              <a:rPr lang="it-IT" sz="4700" b="1" i="1" dirty="0" err="1" smtClean="0">
                <a:solidFill>
                  <a:srgbClr val="00B050"/>
                </a:solidFill>
              </a:rPr>
              <a:t>Cartels</a:t>
            </a:r>
            <a:r>
              <a:rPr lang="it-IT" sz="4700" b="1" i="1" dirty="0" smtClean="0">
                <a:solidFill>
                  <a:srgbClr val="00B050"/>
                </a:solidFill>
              </a:rPr>
              <a:t> can </a:t>
            </a:r>
            <a:r>
              <a:rPr lang="it-IT" sz="4700" b="1" i="1" dirty="0" err="1" smtClean="0">
                <a:solidFill>
                  <a:srgbClr val="00B050"/>
                </a:solidFill>
              </a:rPr>
              <a:t>be</a:t>
            </a:r>
            <a:r>
              <a:rPr lang="it-IT" sz="4700" b="1" i="1" dirty="0" smtClean="0">
                <a:solidFill>
                  <a:srgbClr val="00B050"/>
                </a:solidFill>
              </a:rPr>
              <a:t> </a:t>
            </a:r>
            <a:r>
              <a:rPr lang="it-IT" sz="4700" b="1" i="1" dirty="0" err="1" smtClean="0">
                <a:solidFill>
                  <a:srgbClr val="00B050"/>
                </a:solidFill>
              </a:rPr>
              <a:t>one</a:t>
            </a:r>
            <a:r>
              <a:rPr lang="it-IT" sz="4700" b="1" i="1" dirty="0" smtClean="0">
                <a:solidFill>
                  <a:srgbClr val="00B050"/>
                </a:solidFill>
              </a:rPr>
              <a:t> of the Best </a:t>
            </a:r>
            <a:r>
              <a:rPr lang="it-IT" sz="4700" b="1" i="1" dirty="0" err="1" smtClean="0">
                <a:solidFill>
                  <a:srgbClr val="00B050"/>
                </a:solidFill>
              </a:rPr>
              <a:t>Tools</a:t>
            </a:r>
            <a:r>
              <a:rPr lang="it-IT" sz="4700" b="1" i="1" dirty="0" smtClean="0">
                <a:solidFill>
                  <a:srgbClr val="00B050"/>
                </a:solidFill>
              </a:rPr>
              <a:t> </a:t>
            </a:r>
            <a:r>
              <a:rPr lang="it-IT" sz="4700" b="1" i="1" dirty="0" err="1" smtClean="0">
                <a:solidFill>
                  <a:srgbClr val="00B050"/>
                </a:solidFill>
              </a:rPr>
              <a:t>to</a:t>
            </a:r>
            <a:r>
              <a:rPr lang="it-IT" sz="4700" b="1" i="1" dirty="0" smtClean="0">
                <a:solidFill>
                  <a:srgbClr val="00B050"/>
                </a:solidFill>
              </a:rPr>
              <a:t> </a:t>
            </a:r>
            <a:r>
              <a:rPr lang="it-IT" sz="4700" b="1" i="1" dirty="0" err="1" smtClean="0">
                <a:solidFill>
                  <a:srgbClr val="00B050"/>
                </a:solidFill>
              </a:rPr>
              <a:t>Fight</a:t>
            </a:r>
            <a:r>
              <a:rPr lang="it-IT" sz="4700" b="1" i="1" dirty="0" smtClean="0">
                <a:solidFill>
                  <a:srgbClr val="00B050"/>
                </a:solidFill>
              </a:rPr>
              <a:t> </a:t>
            </a:r>
            <a:r>
              <a:rPr lang="it-IT" sz="4700" b="1" i="1" dirty="0" err="1" smtClean="0">
                <a:solidFill>
                  <a:srgbClr val="00B050"/>
                </a:solidFill>
              </a:rPr>
              <a:t>Corruption</a:t>
            </a:r>
            <a:endParaRPr lang="it-IT" sz="4700" b="1" i="1" dirty="0" smtClean="0">
              <a:solidFill>
                <a:srgbClr val="00B050"/>
              </a:solidFill>
            </a:endParaRPr>
          </a:p>
          <a:p>
            <a:pPr algn="ctr">
              <a:buNone/>
            </a:pPr>
            <a:r>
              <a:rPr lang="en-US" sz="4700" b="1" i="1" dirty="0" smtClean="0">
                <a:solidFill>
                  <a:srgbClr val="00B050"/>
                </a:solidFill>
              </a:rPr>
              <a:t>since Corruption and Collusion are strategic complements.</a:t>
            </a:r>
          </a:p>
          <a:p>
            <a:pPr algn="ctr">
              <a:buNone/>
            </a:pPr>
            <a:endParaRPr lang="en-US" sz="4700" b="1" i="1" dirty="0" smtClean="0">
              <a:solidFill>
                <a:srgbClr val="00B050"/>
              </a:solidFill>
            </a:endParaRPr>
          </a:p>
          <a:p>
            <a:pPr algn="ctr">
              <a:buNone/>
            </a:pPr>
            <a:r>
              <a:rPr lang="en-US" sz="4700" b="1" i="1" dirty="0" smtClean="0">
                <a:solidFill>
                  <a:srgbClr val="00B050"/>
                </a:solidFill>
              </a:rPr>
              <a:t>Furthermore cartels tend to exclude small firms.</a:t>
            </a:r>
            <a:endParaRPr lang="it-IT" sz="4700" b="1" i="1" dirty="0" smtClean="0">
              <a:solidFill>
                <a:srgbClr val="00B050"/>
              </a:solidFill>
            </a:endParaRPr>
          </a:p>
          <a:p>
            <a:pPr algn="ctr">
              <a:buNone/>
            </a:pPr>
            <a:endParaRPr lang="it-IT" b="1" i="1" dirty="0" smtClean="0"/>
          </a:p>
          <a:p>
            <a:pPr>
              <a:buNone/>
            </a:pPr>
            <a:endParaRPr lang="it-IT" b="1" dirty="0" smtClean="0"/>
          </a:p>
          <a:p>
            <a:pPr>
              <a:buFont typeface="Arial" charset="0"/>
              <a:buChar char="•"/>
            </a:pPr>
            <a:endParaRPr lang="it-IT" b="1" dirty="0" smtClean="0"/>
          </a:p>
          <a:p>
            <a:pPr>
              <a:buFont typeface="Arial" charset="0"/>
              <a:buChar char="•"/>
            </a:pPr>
            <a:endParaRPr lang="it-IT" b="1" dirty="0" smtClean="0"/>
          </a:p>
          <a:p>
            <a:pPr>
              <a:buFont typeface="Arial" charset="0"/>
              <a:buChar char="•"/>
            </a:pPr>
            <a:endParaRPr lang="it-IT" b="1"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068"/>
            <a:ext cx="8839769" cy="975815"/>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Unorthodox</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solutions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set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asides</a:t>
            </a:r>
            <a:endParaRPr kumimoji="1" lang="it-IT" sz="3600" b="1" dirty="0">
              <a:solidFill>
                <a:srgbClr val="0070C0"/>
              </a:solidFill>
              <a:effectLst>
                <a:outerShdw blurRad="38100" dist="38100" dir="2700000" algn="tl">
                  <a:srgbClr val="C0C0C0"/>
                </a:outerShdw>
              </a:effectLst>
              <a:latin typeface="Calibri" pitchFamily="34" charset="0"/>
              <a:ea typeface="+mn-ea"/>
              <a:cs typeface="Arial" charset="0"/>
            </a:endParaRPr>
          </a:p>
        </p:txBody>
      </p:sp>
      <p:sp>
        <p:nvSpPr>
          <p:cNvPr id="3" name="Segnaposto contenuto 2"/>
          <p:cNvSpPr>
            <a:spLocks noGrp="1"/>
          </p:cNvSpPr>
          <p:nvPr>
            <p:ph idx="1"/>
          </p:nvPr>
        </p:nvSpPr>
        <p:spPr>
          <a:xfrm>
            <a:off x="577187" y="1626357"/>
            <a:ext cx="8915400" cy="4578499"/>
          </a:xfrm>
        </p:spPr>
        <p:txBody>
          <a:bodyPr>
            <a:normAutofit fontScale="92500"/>
          </a:bodyPr>
          <a:lstStyle/>
          <a:p>
            <a:pPr algn="just"/>
            <a:r>
              <a:rPr lang="en-US" sz="2600" dirty="0" smtClean="0">
                <a:latin typeface="Calibri" pitchFamily="34" charset="0"/>
              </a:rPr>
              <a:t>“For example, if four incumbent construction firms were bidding to build four different playgrounds, they might be able to coordinate their bidding (either tacitly or explicitly) to divide the contracts among themselves.”</a:t>
            </a:r>
          </a:p>
          <a:p>
            <a:pPr algn="just"/>
            <a:r>
              <a:rPr lang="en-US" sz="2600" dirty="0" smtClean="0">
                <a:latin typeface="Calibri" pitchFamily="34" charset="0"/>
              </a:rPr>
              <a:t>“Setting aside one of the bidding contracts for traditionally disadvantaged, non-incumbent firms may enhance </a:t>
            </a:r>
            <a:r>
              <a:rPr lang="en-US" sz="2600" dirty="0" err="1" smtClean="0">
                <a:latin typeface="Calibri" pitchFamily="34" charset="0"/>
              </a:rPr>
              <a:t>intragroup</a:t>
            </a:r>
            <a:r>
              <a:rPr lang="en-US" sz="2600" dirty="0" smtClean="0">
                <a:latin typeface="Calibri" pitchFamily="34" charset="0"/>
              </a:rPr>
              <a:t> competition, as the four incumbents must now compete for just three contracts. Any incumbent that believes it may end up empty-handed is likely to reduce the markup in its sealed bid. </a:t>
            </a:r>
            <a:r>
              <a:rPr lang="en-US" sz="2600" b="1" dirty="0" smtClean="0">
                <a:latin typeface="Calibri" pitchFamily="34" charset="0"/>
              </a:rPr>
              <a:t>While the government may pay more on contracts set aside for traditionally disadvantaged bidders, reduced costs for non-set-aside contracts can lower overall procurement costs</a:t>
            </a:r>
            <a:r>
              <a:rPr lang="en-US" sz="2600" dirty="0" smtClean="0">
                <a:latin typeface="Calibri" pitchFamily="34" charset="0"/>
              </a:rPr>
              <a:t>.”</a:t>
            </a:r>
            <a:endParaRPr lang="it-IT" sz="2600" dirty="0">
              <a:latin typeface="Calibri"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asellaDiTesto 5"/>
          <p:cNvSpPr txBox="1">
            <a:spLocks noChangeArrowheads="1"/>
          </p:cNvSpPr>
          <p:nvPr/>
        </p:nvSpPr>
        <p:spPr bwMode="auto">
          <a:xfrm>
            <a:off x="240772" y="304800"/>
            <a:ext cx="5432822" cy="400050"/>
          </a:xfrm>
          <a:prstGeom prst="rect">
            <a:avLst/>
          </a:prstGeom>
          <a:noFill/>
          <a:ln w="9525">
            <a:noFill/>
            <a:miter lim="800000"/>
            <a:headEnd/>
            <a:tailEnd/>
          </a:ln>
        </p:spPr>
        <p:txBody>
          <a:bodyPr>
            <a:spAutoFit/>
          </a:bodyPr>
          <a:lstStyle/>
          <a:p>
            <a:endParaRPr lang="it-IT" sz="2000">
              <a:solidFill>
                <a:schemeClr val="bg1"/>
              </a:solidFill>
            </a:endParaRPr>
          </a:p>
        </p:txBody>
      </p:sp>
      <p:sp>
        <p:nvSpPr>
          <p:cNvPr id="16388" name="Rettangolo 7"/>
          <p:cNvSpPr>
            <a:spLocks noChangeArrowheads="1"/>
          </p:cNvSpPr>
          <p:nvPr/>
        </p:nvSpPr>
        <p:spPr bwMode="auto">
          <a:xfrm>
            <a:off x="240771" y="130175"/>
            <a:ext cx="7223125" cy="646331"/>
          </a:xfrm>
          <a:prstGeom prst="rect">
            <a:avLst/>
          </a:prstGeom>
          <a:noFill/>
          <a:ln w="9525">
            <a:noFill/>
            <a:miter lim="800000"/>
            <a:headEnd/>
            <a:tailEnd/>
          </a:ln>
        </p:spPr>
        <p:txBody>
          <a:bodyPr>
            <a:spAutoFit/>
          </a:bodyPr>
          <a:lstStyle/>
          <a:p>
            <a:pPr defTabSz="914400">
              <a:spcBef>
                <a:spcPct val="50000"/>
              </a:spcBef>
            </a:pPr>
            <a:r>
              <a:rPr kumimoji="1" lang="it-IT" sz="3600" b="1" dirty="0" err="1" smtClean="0">
                <a:solidFill>
                  <a:srgbClr val="0070C0"/>
                </a:solidFill>
                <a:effectLst>
                  <a:outerShdw blurRad="38100" dist="38100" dir="2700000" algn="tl">
                    <a:srgbClr val="C0C0C0"/>
                  </a:outerShdw>
                </a:effectLst>
                <a:cs typeface="Arial" charset="0"/>
              </a:rPr>
              <a:t>Other</a:t>
            </a:r>
            <a:r>
              <a:rPr kumimoji="1" lang="it-IT" sz="3600" b="1" dirty="0" smtClean="0">
                <a:solidFill>
                  <a:srgbClr val="0070C0"/>
                </a:solidFill>
                <a:effectLst>
                  <a:outerShdw blurRad="38100" dist="38100" dir="2700000" algn="tl">
                    <a:srgbClr val="C0C0C0"/>
                  </a:outerShdw>
                </a:effectLst>
                <a:cs typeface="Arial" charset="0"/>
              </a:rPr>
              <a:t> </a:t>
            </a:r>
            <a:r>
              <a:rPr kumimoji="1" lang="it-IT" sz="3600" b="1" dirty="0" err="1" smtClean="0">
                <a:solidFill>
                  <a:srgbClr val="0070C0"/>
                </a:solidFill>
                <a:effectLst>
                  <a:outerShdw blurRad="38100" dist="38100" dir="2700000" algn="tl">
                    <a:srgbClr val="C0C0C0"/>
                  </a:outerShdw>
                </a:effectLst>
                <a:cs typeface="Arial" charset="0"/>
              </a:rPr>
              <a:t>Impacts</a:t>
            </a:r>
            <a:r>
              <a:rPr kumimoji="1" lang="it-IT" sz="3600" b="1" dirty="0" smtClean="0">
                <a:solidFill>
                  <a:srgbClr val="0070C0"/>
                </a:solidFill>
                <a:effectLst>
                  <a:outerShdw blurRad="38100" dist="38100" dir="2700000" algn="tl">
                    <a:srgbClr val="C0C0C0"/>
                  </a:outerShdw>
                </a:effectLst>
                <a:cs typeface="Arial" charset="0"/>
              </a:rPr>
              <a:t> of </a:t>
            </a:r>
            <a:r>
              <a:rPr kumimoji="1" lang="it-IT" sz="3600" b="1" dirty="0" err="1" smtClean="0">
                <a:solidFill>
                  <a:srgbClr val="0070C0"/>
                </a:solidFill>
                <a:effectLst>
                  <a:outerShdw blurRad="38100" dist="38100" dir="2700000" algn="tl">
                    <a:srgbClr val="C0C0C0"/>
                  </a:outerShdw>
                </a:effectLst>
                <a:cs typeface="Arial" charset="0"/>
              </a:rPr>
              <a:t>Preferences</a:t>
            </a:r>
            <a:endParaRPr kumimoji="1" lang="it-IT" sz="3600" b="1" dirty="0">
              <a:solidFill>
                <a:srgbClr val="0070C0"/>
              </a:solidFill>
              <a:effectLst>
                <a:outerShdw blurRad="38100" dist="38100" dir="2700000" algn="tl">
                  <a:srgbClr val="C0C0C0"/>
                </a:outerShdw>
              </a:effectLst>
              <a:cs typeface="Arial" charset="0"/>
            </a:endParaRPr>
          </a:p>
        </p:txBody>
      </p:sp>
      <p:sp>
        <p:nvSpPr>
          <p:cNvPr id="6" name="Rettangolo 5"/>
          <p:cNvSpPr/>
          <p:nvPr/>
        </p:nvSpPr>
        <p:spPr>
          <a:xfrm>
            <a:off x="201583" y="1066131"/>
            <a:ext cx="9436629" cy="5509200"/>
          </a:xfrm>
          <a:prstGeom prst="rect">
            <a:avLst/>
          </a:prstGeom>
        </p:spPr>
        <p:txBody>
          <a:bodyPr wrap="square">
            <a:spAutoFit/>
          </a:bodyPr>
          <a:lstStyle/>
          <a:p>
            <a:pPr marL="457200" indent="-457200" algn="just">
              <a:buAutoNum type="arabicParenR"/>
            </a:pPr>
            <a:r>
              <a:rPr lang="en-US" sz="2200" dirty="0" smtClean="0">
                <a:latin typeface="Calibri" pitchFamily="34" charset="0"/>
                <a:cs typeface="Calibri" pitchFamily="34" charset="0"/>
              </a:rPr>
              <a:t>Insofar as the lack of competitiveness of small firms with respect to large firms is due to discrimination in </a:t>
            </a:r>
            <a:r>
              <a:rPr lang="en-US" sz="2200" b="1" dirty="0" smtClean="0">
                <a:latin typeface="Calibri" pitchFamily="34" charset="0"/>
                <a:cs typeface="Calibri" pitchFamily="34" charset="0"/>
              </a:rPr>
              <a:t>credit markets </a:t>
            </a:r>
            <a:r>
              <a:rPr lang="en-US" sz="2200" dirty="0" smtClean="0">
                <a:latin typeface="Calibri" pitchFamily="34" charset="0"/>
                <a:cs typeface="Calibri" pitchFamily="34" charset="0"/>
              </a:rPr>
              <a:t>(including as a consequence of delays of payment by governments), inefficiencies from subsidies are reduced. </a:t>
            </a:r>
          </a:p>
          <a:p>
            <a:pPr marL="457200" indent="-457200" algn="just">
              <a:buAutoNum type="arabicParenR"/>
            </a:pPr>
            <a:r>
              <a:rPr lang="en-US" sz="2200" b="1" dirty="0" smtClean="0">
                <a:latin typeface="Calibri" pitchFamily="34" charset="0"/>
                <a:cs typeface="Calibri" pitchFamily="34" charset="0"/>
              </a:rPr>
              <a:t>Dynamic</a:t>
            </a:r>
            <a:r>
              <a:rPr lang="en-US" sz="2200" dirty="0" smtClean="0">
                <a:latin typeface="Calibri" pitchFamily="34" charset="0"/>
                <a:cs typeface="Calibri" pitchFamily="34" charset="0"/>
              </a:rPr>
              <a:t> </a:t>
            </a:r>
            <a:r>
              <a:rPr lang="en-US" sz="2200" b="1" dirty="0" smtClean="0">
                <a:latin typeface="Calibri" pitchFamily="34" charset="0"/>
                <a:cs typeface="Calibri" pitchFamily="34" charset="0"/>
              </a:rPr>
              <a:t>competition</a:t>
            </a:r>
            <a:r>
              <a:rPr lang="en-US" sz="2200" dirty="0" smtClean="0">
                <a:latin typeface="Calibri" pitchFamily="34" charset="0"/>
                <a:cs typeface="Calibri" pitchFamily="34" charset="0"/>
              </a:rPr>
              <a:t> may make these inefficiencies vanish over time as subsidies today - that encourage small firms to sustain fixed costs and try to enter the public market by participating to tenders - increase the likelihood of unsubsidized entry tomorrow by </a:t>
            </a:r>
            <a:r>
              <a:rPr lang="en-US" sz="2200" b="1" dirty="0" smtClean="0">
                <a:latin typeface="Calibri" pitchFamily="34" charset="0"/>
                <a:cs typeface="Calibri" pitchFamily="34" charset="0"/>
              </a:rPr>
              <a:t>stronger to be candidates </a:t>
            </a:r>
            <a:r>
              <a:rPr lang="en-US" sz="2200" dirty="0" smtClean="0">
                <a:latin typeface="Calibri" pitchFamily="34" charset="0"/>
                <a:cs typeface="Calibri" pitchFamily="34" charset="0"/>
              </a:rPr>
              <a:t>(SME’s that have become large/successful firms) and more competition makes cartels and corruption harder.</a:t>
            </a:r>
          </a:p>
          <a:p>
            <a:pPr marL="457200" indent="-457200" algn="just">
              <a:buAutoNum type="arabicParenR"/>
            </a:pPr>
            <a:r>
              <a:rPr lang="en-US" sz="2200" dirty="0" smtClean="0">
                <a:cs typeface="Calibri" pitchFamily="34" charset="0"/>
              </a:rPr>
              <a:t>“</a:t>
            </a:r>
            <a:r>
              <a:rPr lang="en-US" sz="2200" i="1" dirty="0" smtClean="0">
                <a:cs typeface="Calibri" pitchFamily="34" charset="0"/>
              </a:rPr>
              <a:t>The immediate difficulty … was the mismatch between the needs of government for specific goods and services and the industry distribution and limited capacity of most </a:t>
            </a:r>
            <a:r>
              <a:rPr lang="en-US" sz="2200" b="1" i="1" dirty="0" smtClean="0">
                <a:cs typeface="Calibri" pitchFamily="34" charset="0"/>
              </a:rPr>
              <a:t>MBEs</a:t>
            </a:r>
            <a:r>
              <a:rPr lang="en-US" sz="2200" i="1" dirty="0" smtClean="0">
                <a:cs typeface="Calibri" pitchFamily="34" charset="0"/>
              </a:rPr>
              <a:t>. Most were in the wrong lines of business and lacked, as well, the necessary expertise, working capital, and bonding capacity contractors needed to complete successfully all but the smallest government procurement tasks</a:t>
            </a:r>
            <a:r>
              <a:rPr lang="en-US" sz="2200" dirty="0" smtClean="0">
                <a:cs typeface="Calibri" pitchFamily="34" charset="0"/>
              </a:rPr>
              <a:t>”. (Bates). </a:t>
            </a:r>
            <a:r>
              <a:rPr lang="en-US" sz="2200" b="1" dirty="0" smtClean="0">
                <a:cs typeface="Calibri" pitchFamily="34" charset="0"/>
              </a:rPr>
              <a:t>Dynamic learning</a:t>
            </a:r>
            <a:r>
              <a:rPr lang="en-US" sz="2200" dirty="0" smtClean="0">
                <a:cs typeface="Calibri" pitchFamily="34" charset="0"/>
              </a:rPr>
              <a:t>.</a:t>
            </a:r>
            <a:endParaRPr lang="it-IT" sz="2200" dirty="0">
              <a:latin typeface="Calibri" pitchFamily="34" charset="0"/>
              <a:cs typeface="Calibri"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2237" y="1260568"/>
            <a:ext cx="8915400" cy="4525963"/>
          </a:xfrm>
        </p:spPr>
        <p:txBody>
          <a:bodyPr>
            <a:normAutofit fontScale="70000" lnSpcReduction="20000"/>
          </a:bodyPr>
          <a:lstStyle/>
          <a:p>
            <a:pPr algn="ctr">
              <a:buNone/>
            </a:pP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Procurement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Creates</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Barriers</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p>
          <a:p>
            <a:pPr algn="ctr">
              <a:buNone/>
            </a:pP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Good</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Environment</a:t>
            </a:r>
            <a:endParaRPr kumimoji="1" lang="it-IT" sz="8800" b="1" dirty="0" smtClean="0">
              <a:solidFill>
                <a:srgbClr val="0070C0"/>
              </a:solidFill>
              <a:effectLst>
                <a:outerShdw blurRad="38100" dist="38100" dir="2700000" algn="tl">
                  <a:srgbClr val="C0C0C0"/>
                </a:outerShdw>
              </a:effectLst>
              <a:latin typeface="Calibri" pitchFamily="34" charset="0"/>
              <a:cs typeface="Arial" charset="0"/>
            </a:endParaRPr>
          </a:p>
          <a:p>
            <a:pPr algn="ctr">
              <a:buNone/>
            </a:pPr>
            <a:endParaRPr kumimoji="1" lang="it-IT" sz="8800" b="1" dirty="0" smtClean="0">
              <a:solidFill>
                <a:srgbClr val="FF0000"/>
              </a:solidFill>
              <a:effectLst>
                <a:outerShdw blurRad="38100" dist="38100" dir="2700000" algn="tl">
                  <a:srgbClr val="C0C0C0"/>
                </a:outerShdw>
              </a:effectLst>
              <a:latin typeface="Calibri" pitchFamily="34" charset="0"/>
              <a:cs typeface="Arial" charset="0"/>
            </a:endParaRPr>
          </a:p>
          <a:p>
            <a:pPr algn="ctr">
              <a:buNone/>
            </a:pPr>
            <a:r>
              <a:rPr kumimoji="1" lang="it-IT" sz="8800" b="1" dirty="0" err="1" smtClean="0">
                <a:solidFill>
                  <a:srgbClr val="FF0000"/>
                </a:solidFill>
                <a:effectLst>
                  <a:outerShdw blurRad="38100" dist="38100" dir="2700000" algn="tl">
                    <a:srgbClr val="C0C0C0"/>
                  </a:outerShdw>
                </a:effectLst>
                <a:latin typeface="Calibri" pitchFamily="34" charset="0"/>
                <a:cs typeface="Arial" charset="0"/>
              </a:rPr>
              <a:t>Incompetence</a:t>
            </a:r>
            <a:endParaRPr kumimoji="1" lang="it-IT" sz="8800" b="1" dirty="0" smtClean="0">
              <a:solidFill>
                <a:srgbClr val="FF0000"/>
              </a:solidFill>
              <a:effectLst>
                <a:outerShdw blurRad="38100" dist="38100" dir="2700000" algn="tl">
                  <a:srgbClr val="C0C0C0"/>
                </a:outerShdw>
              </a:effectLst>
              <a:latin typeface="Calibri" pitchFamily="34" charset="0"/>
              <a:cs typeface="Arial" charset="0"/>
            </a:endParaRPr>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682344"/>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2294056">
                <a:tc>
                  <a:txBody>
                    <a:bodyPr/>
                    <a:lstStyle/>
                    <a:p>
                      <a:r>
                        <a:rPr lang="it-IT" sz="2800" dirty="0" smtClean="0"/>
                        <a:t>No</a:t>
                      </a:r>
                      <a:endParaRPr lang="it-IT" sz="2800" dirty="0"/>
                    </a:p>
                  </a:txBody>
                  <a:tcPr/>
                </a:tc>
                <a:tc>
                  <a:txBody>
                    <a:bodyPr/>
                    <a:lstStyle/>
                    <a:p>
                      <a:endParaRPr lang="it-IT" sz="2600" dirty="0"/>
                    </a:p>
                  </a:txBody>
                  <a:tcPr/>
                </a:tc>
                <a:tc>
                  <a:txBody>
                    <a:bodyPr/>
                    <a:lstStyle/>
                    <a:p>
                      <a:r>
                        <a:rPr lang="it-IT" sz="2600" dirty="0" smtClean="0"/>
                        <a:t>MEAT</a:t>
                      </a:r>
                    </a:p>
                    <a:p>
                      <a:r>
                        <a:rPr lang="it-IT" sz="2600" dirty="0" err="1" smtClean="0"/>
                        <a:t>Contract</a:t>
                      </a:r>
                      <a:r>
                        <a:rPr lang="it-IT" sz="2600" dirty="0" smtClean="0"/>
                        <a:t> </a:t>
                      </a:r>
                      <a:r>
                        <a:rPr lang="it-IT" sz="2600" dirty="0" err="1" smtClean="0"/>
                        <a:t>Size</a:t>
                      </a:r>
                      <a:endParaRPr lang="it-IT" sz="2600" dirty="0" smtClean="0"/>
                    </a:p>
                    <a:p>
                      <a:endParaRPr lang="it-IT" sz="2600" dirty="0" smtClean="0"/>
                    </a:p>
                    <a:p>
                      <a:r>
                        <a:rPr lang="it-IT" sz="2600" b="1" dirty="0" err="1" smtClean="0">
                          <a:solidFill>
                            <a:srgbClr val="FF0000"/>
                          </a:solidFill>
                        </a:rPr>
                        <a:t>Incompetent</a:t>
                      </a:r>
                      <a:endParaRPr lang="it-IT" sz="2600" b="1" dirty="0" smtClean="0">
                        <a:solidFill>
                          <a:srgbClr val="FF0000"/>
                        </a:solidFill>
                      </a:endParaRPr>
                    </a:p>
                    <a:p>
                      <a:r>
                        <a:rPr lang="it-IT" sz="2600" b="1" dirty="0" err="1" smtClean="0">
                          <a:solidFill>
                            <a:srgbClr val="FF0000"/>
                          </a:solidFill>
                        </a:rPr>
                        <a:t>Procurer</a:t>
                      </a:r>
                      <a:endParaRPr lang="it-IT" sz="2600" dirty="0"/>
                    </a:p>
                  </a:txBody>
                  <a:tcPr/>
                </a:tc>
              </a:tr>
              <a:tr h="1852892">
                <a:tc>
                  <a:txBody>
                    <a:bodyPr/>
                    <a:lstStyle/>
                    <a:p>
                      <a:r>
                        <a:rPr lang="it-IT" sz="2800" dirty="0" smtClean="0"/>
                        <a:t>Yes</a:t>
                      </a:r>
                      <a:endParaRPr lang="it-IT" sz="2800" dirty="0"/>
                    </a:p>
                  </a:txBody>
                  <a:tcPr/>
                </a:tc>
                <a:tc>
                  <a:txBody>
                    <a:bodyPr/>
                    <a:lstStyle/>
                    <a:p>
                      <a:endParaRPr lang="it-IT" sz="2600" b="1" dirty="0">
                        <a:solidFill>
                          <a:srgbClr val="92D050"/>
                        </a:solidFill>
                      </a:endParaRPr>
                    </a:p>
                  </a:txBody>
                  <a:tcPr/>
                </a:tc>
                <a:tc>
                  <a:txBody>
                    <a:bodyPr/>
                    <a:lstStyle/>
                    <a:p>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0898" name="Rectangle 2"/>
          <p:cNvSpPr>
            <a:spLocks noGrp="1" noChangeArrowheads="1"/>
          </p:cNvSpPr>
          <p:nvPr>
            <p:ph type="title"/>
          </p:nvPr>
        </p:nvSpPr>
        <p:spPr>
          <a:xfrm>
            <a:off x="0" y="248194"/>
            <a:ext cx="8915400" cy="894806"/>
          </a:xfrm>
        </p:spPr>
        <p:txBody>
          <a:bodyPr>
            <a:noAutofit/>
          </a:bodyPr>
          <a:lstStyle/>
          <a:p>
            <a:pPr algn="l"/>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Supervision. The SBA </a:t>
            </a:r>
            <a:r>
              <a:rPr kumimoji="1" lang="it-IT" sz="3600" b="1" dirty="0">
                <a:solidFill>
                  <a:srgbClr val="0070C0"/>
                </a:solidFill>
                <a:effectLst>
                  <a:outerShdw blurRad="38100" dist="38100" dir="2700000" algn="tl">
                    <a:srgbClr val="C0C0C0"/>
                  </a:outerShdw>
                </a:effectLst>
                <a:latin typeface="Calibri" pitchFamily="34" charset="0"/>
                <a:ea typeface="+mn-ea"/>
                <a:cs typeface="Arial" charset="0"/>
              </a:rPr>
              <a:t>Procurement </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r>
            <a:b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b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Center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Representative</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a:solidFill>
                  <a:srgbClr val="0070C0"/>
                </a:solidFill>
                <a:effectLst>
                  <a:outerShdw blurRad="38100" dist="38100" dir="2700000" algn="tl">
                    <a:srgbClr val="C0C0C0"/>
                  </a:outerShdw>
                </a:effectLst>
                <a:latin typeface="Calibri" pitchFamily="34" charset="0"/>
                <a:ea typeface="+mn-ea"/>
                <a:cs typeface="Arial" charset="0"/>
              </a:rPr>
              <a:t>(</a:t>
            </a:r>
            <a:r>
              <a:rPr kumimoji="1" lang="it-IT" sz="3600" b="1" dirty="0" err="1">
                <a:solidFill>
                  <a:srgbClr val="0070C0"/>
                </a:solidFill>
                <a:effectLst>
                  <a:outerShdw blurRad="38100" dist="38100" dir="2700000" algn="tl">
                    <a:srgbClr val="C0C0C0"/>
                  </a:outerShdw>
                </a:effectLst>
                <a:latin typeface="Calibri" pitchFamily="34" charset="0"/>
                <a:ea typeface="+mn-ea"/>
                <a:cs typeface="Arial" charset="0"/>
              </a:rPr>
              <a:t>Pcr</a:t>
            </a:r>
            <a:r>
              <a:rPr kumimoji="1" lang="it-IT" sz="3600" b="1" dirty="0">
                <a:solidFill>
                  <a:srgbClr val="0070C0"/>
                </a:solidFill>
                <a:effectLst>
                  <a:outerShdw blurRad="38100" dist="38100" dir="2700000" algn="tl">
                    <a:srgbClr val="C0C0C0"/>
                  </a:outerShdw>
                </a:effectLst>
                <a:latin typeface="Calibri" pitchFamily="34" charset="0"/>
                <a:ea typeface="+mn-ea"/>
                <a:cs typeface="Arial" charset="0"/>
              </a:rPr>
              <a:t>)</a:t>
            </a:r>
          </a:p>
        </p:txBody>
      </p:sp>
      <p:sp>
        <p:nvSpPr>
          <p:cNvPr id="1360899" name="Rectangle 3"/>
          <p:cNvSpPr>
            <a:spLocks noGrp="1" noChangeArrowheads="1"/>
          </p:cNvSpPr>
          <p:nvPr>
            <p:ph type="body" idx="1"/>
          </p:nvPr>
        </p:nvSpPr>
        <p:spPr>
          <a:xfrm>
            <a:off x="326707" y="1477107"/>
            <a:ext cx="8915400" cy="5028195"/>
          </a:xfrm>
        </p:spPr>
        <p:txBody>
          <a:bodyPr>
            <a:normAutofit/>
          </a:bodyPr>
          <a:lstStyle/>
          <a:p>
            <a:pPr>
              <a:lnSpc>
                <a:spcPct val="110000"/>
              </a:lnSpc>
              <a:spcBef>
                <a:spcPct val="50000"/>
              </a:spcBef>
              <a:buFont typeface="Wingdings" pitchFamily="2" charset="2"/>
              <a:buNone/>
            </a:pPr>
            <a:r>
              <a:rPr lang="it-IT" sz="2500" b="1" dirty="0"/>
              <a:t>	</a:t>
            </a:r>
            <a:r>
              <a:rPr lang="it-IT" sz="2500" b="1" dirty="0" err="1">
                <a:latin typeface="Calibri" pitchFamily="34" charset="0"/>
              </a:rPr>
              <a:t>These</a:t>
            </a:r>
            <a:r>
              <a:rPr lang="it-IT" sz="2500" b="1" dirty="0">
                <a:latin typeface="Calibri" pitchFamily="34" charset="0"/>
              </a:rPr>
              <a:t> are </a:t>
            </a:r>
            <a:r>
              <a:rPr lang="it-IT" sz="2500" b="1" dirty="0" err="1">
                <a:latin typeface="Calibri" pitchFamily="34" charset="0"/>
              </a:rPr>
              <a:t>representatives</a:t>
            </a:r>
            <a:r>
              <a:rPr lang="it-IT" sz="2500" b="1" dirty="0">
                <a:latin typeface="Calibri" pitchFamily="34" charset="0"/>
              </a:rPr>
              <a:t> </a:t>
            </a:r>
            <a:r>
              <a:rPr lang="it-IT" sz="2500" b="1" dirty="0" err="1">
                <a:latin typeface="Calibri" pitchFamily="34" charset="0"/>
              </a:rPr>
              <a:t>of</a:t>
            </a:r>
            <a:r>
              <a:rPr lang="it-IT" sz="2500" b="1" dirty="0">
                <a:latin typeface="Calibri" pitchFamily="34" charset="0"/>
              </a:rPr>
              <a:t> the U.S. </a:t>
            </a:r>
            <a:r>
              <a:rPr lang="it-IT" sz="2500" b="1" dirty="0" err="1">
                <a:latin typeface="Calibri" pitchFamily="34" charset="0"/>
              </a:rPr>
              <a:t>Small</a:t>
            </a:r>
            <a:r>
              <a:rPr lang="it-IT" sz="2500" b="1" dirty="0">
                <a:latin typeface="Calibri" pitchFamily="34" charset="0"/>
              </a:rPr>
              <a:t> Business </a:t>
            </a:r>
            <a:r>
              <a:rPr lang="it-IT" sz="2500" b="1" dirty="0" err="1">
                <a:latin typeface="Calibri" pitchFamily="34" charset="0"/>
              </a:rPr>
              <a:t>Administration</a:t>
            </a:r>
            <a:r>
              <a:rPr lang="it-IT" sz="2500" b="1" dirty="0">
                <a:latin typeface="Calibri" pitchFamily="34" charset="0"/>
              </a:rPr>
              <a:t> in the </a:t>
            </a:r>
            <a:r>
              <a:rPr lang="it-IT" sz="2500" b="1" dirty="0" err="1">
                <a:latin typeface="Calibri" pitchFamily="34" charset="0"/>
              </a:rPr>
              <a:t>various</a:t>
            </a:r>
            <a:r>
              <a:rPr lang="it-IT" sz="2500" b="1" dirty="0">
                <a:latin typeface="Calibri" pitchFamily="34" charset="0"/>
              </a:rPr>
              <a:t> </a:t>
            </a:r>
            <a:r>
              <a:rPr lang="it-IT" sz="2500" b="1" dirty="0" err="1">
                <a:latin typeface="Calibri" pitchFamily="34" charset="0"/>
              </a:rPr>
              <a:t>large</a:t>
            </a:r>
            <a:r>
              <a:rPr lang="it-IT" sz="2500" b="1" dirty="0">
                <a:latin typeface="Calibri" pitchFamily="34" charset="0"/>
              </a:rPr>
              <a:t> Procurement </a:t>
            </a:r>
            <a:r>
              <a:rPr lang="it-IT" sz="2500" b="1" dirty="0" err="1">
                <a:latin typeface="Calibri" pitchFamily="34" charset="0"/>
              </a:rPr>
              <a:t>Agencies</a:t>
            </a:r>
            <a:r>
              <a:rPr lang="it-IT" sz="2500" b="1" dirty="0">
                <a:latin typeface="Calibri" pitchFamily="34" charset="0"/>
              </a:rPr>
              <a:t>.</a:t>
            </a:r>
          </a:p>
          <a:p>
            <a:pPr>
              <a:lnSpc>
                <a:spcPct val="110000"/>
              </a:lnSpc>
              <a:spcBef>
                <a:spcPct val="50000"/>
              </a:spcBef>
              <a:buFont typeface="Wingdings" pitchFamily="2" charset="2"/>
              <a:buNone/>
            </a:pPr>
            <a:r>
              <a:rPr lang="it-IT" sz="2500" dirty="0">
                <a:latin typeface="Calibri" pitchFamily="34" charset="0"/>
              </a:rPr>
              <a:t>	</a:t>
            </a:r>
            <a:r>
              <a:rPr lang="it-IT" sz="2500" u="sng" dirty="0" err="1">
                <a:latin typeface="Calibri" pitchFamily="34" charset="0"/>
              </a:rPr>
              <a:t>Functions</a:t>
            </a:r>
            <a:r>
              <a:rPr lang="it-IT" sz="2500" u="sng" dirty="0">
                <a:latin typeface="Calibri" pitchFamily="34" charset="0"/>
              </a:rPr>
              <a:t> and </a:t>
            </a:r>
            <a:r>
              <a:rPr lang="it-IT" sz="2500" u="sng" dirty="0" err="1">
                <a:latin typeface="Calibri" pitchFamily="34" charset="0"/>
              </a:rPr>
              <a:t>Powers</a:t>
            </a:r>
            <a:r>
              <a:rPr lang="it-IT" sz="2500" u="sng" dirty="0">
                <a:latin typeface="Calibri" pitchFamily="34" charset="0"/>
              </a:rPr>
              <a:t>:</a:t>
            </a:r>
            <a:r>
              <a:rPr lang="it-IT" sz="2500" b="1" u="sng" dirty="0">
                <a:latin typeface="Calibri" pitchFamily="34" charset="0"/>
              </a:rPr>
              <a:t> </a:t>
            </a:r>
          </a:p>
          <a:p>
            <a:pPr>
              <a:lnSpc>
                <a:spcPct val="110000"/>
              </a:lnSpc>
              <a:spcBef>
                <a:spcPct val="50000"/>
              </a:spcBef>
            </a:pPr>
            <a:r>
              <a:rPr lang="it-IT" sz="2500" b="1" dirty="0">
                <a:latin typeface="Calibri" pitchFamily="34" charset="0"/>
              </a:rPr>
              <a:t>1. </a:t>
            </a:r>
            <a:r>
              <a:rPr lang="it-IT" sz="2500" b="1" dirty="0" err="1">
                <a:latin typeface="Calibri" pitchFamily="34" charset="0"/>
              </a:rPr>
              <a:t>Analyze</a:t>
            </a:r>
            <a:r>
              <a:rPr lang="it-IT" sz="2500" b="1" dirty="0">
                <a:latin typeface="Calibri" pitchFamily="34" charset="0"/>
              </a:rPr>
              <a:t> the procurement </a:t>
            </a:r>
            <a:r>
              <a:rPr lang="it-IT" sz="2500" b="1" dirty="0" err="1">
                <a:latin typeface="Calibri" pitchFamily="34" charset="0"/>
              </a:rPr>
              <a:t>strategies</a:t>
            </a:r>
            <a:r>
              <a:rPr lang="it-IT" sz="2500" b="1" dirty="0">
                <a:latin typeface="Calibri" pitchFamily="34" charset="0"/>
              </a:rPr>
              <a:t> and </a:t>
            </a:r>
            <a:r>
              <a:rPr lang="it-IT" sz="2500" b="1" dirty="0" err="1">
                <a:latin typeface="Calibri" pitchFamily="34" charset="0"/>
              </a:rPr>
              <a:t>verify</a:t>
            </a:r>
            <a:r>
              <a:rPr lang="it-IT" sz="2500" b="1" dirty="0">
                <a:latin typeface="Calibri" pitchFamily="34" charset="0"/>
              </a:rPr>
              <a:t> </a:t>
            </a:r>
            <a:r>
              <a:rPr lang="it-IT" sz="2500" b="1" dirty="0" err="1">
                <a:latin typeface="Calibri" pitchFamily="34" charset="0"/>
              </a:rPr>
              <a:t>if</a:t>
            </a:r>
            <a:r>
              <a:rPr lang="it-IT" sz="2500" b="1" dirty="0">
                <a:latin typeface="Calibri" pitchFamily="34" charset="0"/>
              </a:rPr>
              <a:t> </a:t>
            </a:r>
            <a:r>
              <a:rPr lang="it-IT" sz="2500" b="1" dirty="0" err="1">
                <a:latin typeface="Calibri" pitchFamily="34" charset="0"/>
              </a:rPr>
              <a:t>contract-bundling</a:t>
            </a:r>
            <a:r>
              <a:rPr lang="it-IT" sz="2500" b="1" dirty="0">
                <a:latin typeface="Calibri" pitchFamily="34" charset="0"/>
              </a:rPr>
              <a:t> </a:t>
            </a:r>
            <a:r>
              <a:rPr lang="it-IT" sz="2500" b="1" dirty="0" err="1">
                <a:latin typeface="Calibri" pitchFamily="34" charset="0"/>
              </a:rPr>
              <a:t>is</a:t>
            </a:r>
            <a:r>
              <a:rPr lang="it-IT" sz="2500" b="1" dirty="0">
                <a:latin typeface="Calibri" pitchFamily="34" charset="0"/>
              </a:rPr>
              <a:t> </a:t>
            </a:r>
            <a:r>
              <a:rPr lang="it-IT" sz="2500" b="1" dirty="0" err="1">
                <a:latin typeface="Calibri" pitchFamily="34" charset="0"/>
              </a:rPr>
              <a:t>necessary</a:t>
            </a:r>
            <a:r>
              <a:rPr lang="it-IT" sz="2500" b="1" dirty="0">
                <a:latin typeface="Calibri" pitchFamily="34" charset="0"/>
              </a:rPr>
              <a:t> and </a:t>
            </a:r>
            <a:r>
              <a:rPr lang="it-IT" sz="2500" b="1" dirty="0" err="1">
                <a:latin typeface="Calibri" pitchFamily="34" charset="0"/>
              </a:rPr>
              <a:t>justified</a:t>
            </a:r>
            <a:endParaRPr lang="it-IT" sz="2500" b="1" dirty="0">
              <a:latin typeface="Calibri" pitchFamily="34" charset="0"/>
            </a:endParaRPr>
          </a:p>
          <a:p>
            <a:pPr>
              <a:lnSpc>
                <a:spcPct val="110000"/>
              </a:lnSpc>
              <a:spcBef>
                <a:spcPct val="50000"/>
              </a:spcBef>
            </a:pPr>
            <a:r>
              <a:rPr lang="it-IT" sz="2500" b="1" dirty="0">
                <a:latin typeface="Calibri" pitchFamily="34" charset="0"/>
              </a:rPr>
              <a:t>2. Propose alternative </a:t>
            </a:r>
            <a:r>
              <a:rPr lang="it-IT" sz="2500" b="1" dirty="0" err="1">
                <a:latin typeface="Calibri" pitchFamily="34" charset="0"/>
              </a:rPr>
              <a:t>solutions</a:t>
            </a:r>
            <a:r>
              <a:rPr lang="it-IT" sz="2500" b="1" dirty="0">
                <a:latin typeface="Calibri" pitchFamily="34" charset="0"/>
              </a:rPr>
              <a:t> </a:t>
            </a:r>
            <a:r>
              <a:rPr lang="it-IT" sz="2500" b="1" dirty="0" err="1">
                <a:latin typeface="Calibri" pitchFamily="34" charset="0"/>
              </a:rPr>
              <a:t>to</a:t>
            </a:r>
            <a:r>
              <a:rPr lang="it-IT" sz="2500" b="1" dirty="0">
                <a:latin typeface="Calibri" pitchFamily="34" charset="0"/>
              </a:rPr>
              <a:t> the </a:t>
            </a:r>
            <a:r>
              <a:rPr lang="it-IT" sz="2500" b="1" dirty="0" err="1">
                <a:latin typeface="Calibri" pitchFamily="34" charset="0"/>
              </a:rPr>
              <a:t>contracting</a:t>
            </a:r>
            <a:r>
              <a:rPr lang="it-IT" sz="2500" b="1" dirty="0">
                <a:latin typeface="Calibri" pitchFamily="34" charset="0"/>
              </a:rPr>
              <a:t> </a:t>
            </a:r>
            <a:r>
              <a:rPr lang="it-IT" sz="2500" b="1" dirty="0" err="1">
                <a:latin typeface="Calibri" pitchFamily="34" charset="0"/>
              </a:rPr>
              <a:t>officer</a:t>
            </a:r>
            <a:r>
              <a:rPr lang="it-IT" sz="2500" b="1" dirty="0">
                <a:latin typeface="Calibri" pitchFamily="34" charset="0"/>
              </a:rPr>
              <a:t> </a:t>
            </a:r>
            <a:r>
              <a:rPr lang="it-IT" sz="2500" b="1" dirty="0" err="1">
                <a:latin typeface="Calibri" pitchFamily="34" charset="0"/>
              </a:rPr>
              <a:t>to</a:t>
            </a:r>
            <a:r>
              <a:rPr lang="it-IT" sz="2500" b="1" dirty="0">
                <a:latin typeface="Calibri" pitchFamily="34" charset="0"/>
              </a:rPr>
              <a:t> </a:t>
            </a:r>
            <a:r>
              <a:rPr lang="it-IT" sz="2500" b="1" dirty="0" err="1">
                <a:latin typeface="Calibri" pitchFamily="34" charset="0"/>
              </a:rPr>
              <a:t>foster</a:t>
            </a:r>
            <a:r>
              <a:rPr lang="it-IT" sz="2500" b="1" dirty="0">
                <a:latin typeface="Calibri" pitchFamily="34" charset="0"/>
              </a:rPr>
              <a:t> </a:t>
            </a:r>
            <a:r>
              <a:rPr lang="it-IT" sz="2500" b="1" dirty="0" err="1">
                <a:latin typeface="Calibri" pitchFamily="34" charset="0"/>
              </a:rPr>
              <a:t>SMEs</a:t>
            </a:r>
            <a:r>
              <a:rPr lang="it-IT" sz="2500" b="1" dirty="0">
                <a:latin typeface="Calibri" pitchFamily="34" charset="0"/>
              </a:rPr>
              <a:t> </a:t>
            </a:r>
            <a:r>
              <a:rPr lang="it-IT" sz="2500" b="1" dirty="0" err="1">
                <a:latin typeface="Calibri" pitchFamily="34" charset="0"/>
              </a:rPr>
              <a:t>partecipation</a:t>
            </a:r>
            <a:endParaRPr lang="it-IT" sz="2500" b="1" dirty="0">
              <a:latin typeface="Calibri" pitchFamily="34" charset="0"/>
            </a:endParaRPr>
          </a:p>
          <a:p>
            <a:pPr>
              <a:lnSpc>
                <a:spcPct val="110000"/>
              </a:lnSpc>
              <a:spcBef>
                <a:spcPct val="50000"/>
              </a:spcBef>
            </a:pPr>
            <a:r>
              <a:rPr lang="it-IT" sz="2500" b="1" dirty="0">
                <a:latin typeface="Calibri" pitchFamily="34" charset="0"/>
              </a:rPr>
              <a:t>3. In case </a:t>
            </a:r>
            <a:r>
              <a:rPr lang="it-IT" sz="2500" b="1" dirty="0" err="1">
                <a:latin typeface="Calibri" pitchFamily="34" charset="0"/>
              </a:rPr>
              <a:t>of</a:t>
            </a:r>
            <a:r>
              <a:rPr lang="it-IT" sz="2500" b="1" dirty="0">
                <a:latin typeface="Calibri" pitchFamily="34" charset="0"/>
              </a:rPr>
              <a:t> a </a:t>
            </a:r>
            <a:r>
              <a:rPr lang="it-IT" sz="2500" b="1" dirty="0" err="1">
                <a:latin typeface="Calibri" pitchFamily="34" charset="0"/>
              </a:rPr>
              <a:t>failed</a:t>
            </a:r>
            <a:r>
              <a:rPr lang="it-IT" sz="2500" b="1" dirty="0">
                <a:latin typeface="Calibri" pitchFamily="34" charset="0"/>
              </a:rPr>
              <a:t> agreement, </a:t>
            </a:r>
            <a:r>
              <a:rPr lang="it-IT" sz="2500" b="1" dirty="0" err="1">
                <a:latin typeface="Calibri" pitchFamily="34" charset="0"/>
              </a:rPr>
              <a:t>escalate</a:t>
            </a:r>
            <a:r>
              <a:rPr lang="it-IT" sz="2500" b="1" dirty="0">
                <a:latin typeface="Calibri" pitchFamily="34" charset="0"/>
              </a:rPr>
              <a:t> the </a:t>
            </a:r>
            <a:r>
              <a:rPr lang="it-IT" sz="2500" b="1" dirty="0" err="1">
                <a:latin typeface="Calibri" pitchFamily="34" charset="0"/>
              </a:rPr>
              <a:t>issue</a:t>
            </a:r>
            <a:r>
              <a:rPr lang="it-IT" sz="2500" b="1" dirty="0">
                <a:latin typeface="Calibri" pitchFamily="34" charset="0"/>
              </a:rPr>
              <a:t> in the </a:t>
            </a:r>
            <a:r>
              <a:rPr lang="it-IT" sz="2500" b="1" dirty="0" err="1">
                <a:latin typeface="Calibri" pitchFamily="34" charset="0"/>
              </a:rPr>
              <a:t>hands</a:t>
            </a:r>
            <a:r>
              <a:rPr lang="it-IT" sz="2500" b="1" dirty="0">
                <a:latin typeface="Calibri" pitchFamily="34" charset="0"/>
              </a:rPr>
              <a:t> </a:t>
            </a:r>
            <a:r>
              <a:rPr lang="it-IT" sz="2500" b="1" dirty="0" err="1">
                <a:latin typeface="Calibri" pitchFamily="34" charset="0"/>
              </a:rPr>
              <a:t>of</a:t>
            </a:r>
            <a:r>
              <a:rPr lang="it-IT" sz="2500" b="1" dirty="0">
                <a:latin typeface="Calibri" pitchFamily="34" charset="0"/>
              </a:rPr>
              <a:t> the </a:t>
            </a:r>
            <a:r>
              <a:rPr lang="it-IT" sz="2500" b="1" dirty="0" err="1">
                <a:latin typeface="Calibri" pitchFamily="34" charset="0"/>
              </a:rPr>
              <a:t>Agency</a:t>
            </a:r>
            <a:r>
              <a:rPr lang="it-IT" sz="2500" b="1" dirty="0">
                <a:latin typeface="Calibri" pitchFamily="34" charset="0"/>
              </a:rPr>
              <a:t> Manager.</a:t>
            </a:r>
          </a:p>
          <a:p>
            <a:pPr>
              <a:buFont typeface="Wingdings" pitchFamily="2" charset="2"/>
              <a:buNone/>
            </a:pPr>
            <a:endParaRPr lang="it-IT" sz="28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60899">
                                            <p:txEl>
                                              <p:pRg st="0" end="0"/>
                                            </p:txEl>
                                          </p:spTgt>
                                        </p:tgtEl>
                                        <p:attrNameLst>
                                          <p:attrName>style.visibility</p:attrName>
                                        </p:attrNameLst>
                                      </p:cBhvr>
                                      <p:to>
                                        <p:strVal val="visible"/>
                                      </p:to>
                                    </p:set>
                                    <p:animEffect transition="in" filter="wipe(down)">
                                      <p:cBhvr>
                                        <p:cTn id="7" dur="500"/>
                                        <p:tgtEl>
                                          <p:spTgt spid="136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60899">
                                            <p:txEl>
                                              <p:pRg st="1" end="1"/>
                                            </p:txEl>
                                          </p:spTgt>
                                        </p:tgtEl>
                                        <p:attrNameLst>
                                          <p:attrName>style.visibility</p:attrName>
                                        </p:attrNameLst>
                                      </p:cBhvr>
                                      <p:to>
                                        <p:strVal val="visible"/>
                                      </p:to>
                                    </p:set>
                                    <p:animEffect transition="in" filter="wipe(down)">
                                      <p:cBhvr>
                                        <p:cTn id="12" dur="500"/>
                                        <p:tgtEl>
                                          <p:spTgt spid="136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60899">
                                            <p:txEl>
                                              <p:pRg st="2" end="2"/>
                                            </p:txEl>
                                          </p:spTgt>
                                        </p:tgtEl>
                                        <p:attrNameLst>
                                          <p:attrName>style.visibility</p:attrName>
                                        </p:attrNameLst>
                                      </p:cBhvr>
                                      <p:to>
                                        <p:strVal val="visible"/>
                                      </p:to>
                                    </p:set>
                                    <p:animEffect transition="in" filter="wipe(down)">
                                      <p:cBhvr>
                                        <p:cTn id="17" dur="500"/>
                                        <p:tgtEl>
                                          <p:spTgt spid="1360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60899">
                                            <p:txEl>
                                              <p:pRg st="3" end="3"/>
                                            </p:txEl>
                                          </p:spTgt>
                                        </p:tgtEl>
                                        <p:attrNameLst>
                                          <p:attrName>style.visibility</p:attrName>
                                        </p:attrNameLst>
                                      </p:cBhvr>
                                      <p:to>
                                        <p:strVal val="visible"/>
                                      </p:to>
                                    </p:set>
                                    <p:animEffect transition="in" filter="wipe(down)">
                                      <p:cBhvr>
                                        <p:cTn id="22" dur="500"/>
                                        <p:tgtEl>
                                          <p:spTgt spid="1360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60899">
                                            <p:txEl>
                                              <p:pRg st="4" end="4"/>
                                            </p:txEl>
                                          </p:spTgt>
                                        </p:tgtEl>
                                        <p:attrNameLst>
                                          <p:attrName>style.visibility</p:attrName>
                                        </p:attrNameLst>
                                      </p:cBhvr>
                                      <p:to>
                                        <p:strVal val="visible"/>
                                      </p:to>
                                    </p:set>
                                    <p:animEffect transition="in" filter="wipe(down)">
                                      <p:cBhvr>
                                        <p:cTn id="27" dur="500"/>
                                        <p:tgtEl>
                                          <p:spTgt spid="13608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08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915400" cy="1143000"/>
          </a:xfrm>
        </p:spPr>
        <p:txBody>
          <a:bodyPr>
            <a:normAutofit/>
          </a:bodyPr>
          <a:lstStyle/>
          <a:p>
            <a:pPr algn="l"/>
            <a:r>
              <a:rPr kumimoji="1" lang="it-IT" sz="4000" b="1" dirty="0" err="1" smtClean="0">
                <a:solidFill>
                  <a:srgbClr val="0070C0"/>
                </a:solidFill>
                <a:effectLst>
                  <a:outerShdw blurRad="38100" dist="38100" dir="2700000" algn="tl">
                    <a:srgbClr val="C0C0C0"/>
                  </a:outerShdw>
                </a:effectLst>
                <a:latin typeface="Calibri" pitchFamily="34" charset="0"/>
                <a:cs typeface="Arial" charset="0"/>
              </a:rPr>
              <a:t>Why</a:t>
            </a:r>
            <a:r>
              <a:rPr kumimoji="1" lang="it-IT" sz="40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4000" b="1" dirty="0" err="1" smtClean="0">
                <a:solidFill>
                  <a:srgbClr val="FF0000"/>
                </a:solidFill>
                <a:effectLst>
                  <a:outerShdw blurRad="38100" dist="38100" dir="2700000" algn="tl">
                    <a:srgbClr val="C0C0C0"/>
                  </a:outerShdw>
                </a:effectLst>
                <a:latin typeface="Calibri" pitchFamily="34" charset="0"/>
                <a:cs typeface="Arial" charset="0"/>
              </a:rPr>
              <a:t>not</a:t>
            </a:r>
            <a:r>
              <a:rPr kumimoji="1" lang="it-IT" sz="40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4000" b="1" dirty="0" err="1" smtClean="0">
                <a:solidFill>
                  <a:srgbClr val="0070C0"/>
                </a:solidFill>
                <a:effectLst>
                  <a:outerShdw blurRad="38100" dist="38100" dir="2700000" algn="tl">
                    <a:srgbClr val="C0C0C0"/>
                  </a:outerShdw>
                </a:effectLst>
                <a:latin typeface="Calibri" pitchFamily="34" charset="0"/>
                <a:cs typeface="Arial" charset="0"/>
              </a:rPr>
              <a:t>prefer</a:t>
            </a:r>
            <a:r>
              <a:rPr kumimoji="1" lang="it-IT" sz="4000" b="1" dirty="0" smtClean="0">
                <a:solidFill>
                  <a:srgbClr val="0070C0"/>
                </a:solidFill>
                <a:effectLst>
                  <a:outerShdw blurRad="38100" dist="38100" dir="2700000" algn="tl">
                    <a:srgbClr val="C0C0C0"/>
                  </a:outerShdw>
                </a:effectLst>
                <a:latin typeface="Calibri" pitchFamily="34" charset="0"/>
                <a:cs typeface="Arial" charset="0"/>
              </a:rPr>
              <a:t> (some) </a:t>
            </a:r>
            <a:r>
              <a:rPr kumimoji="1" lang="it-IT" sz="4000" b="1" dirty="0" err="1" smtClean="0">
                <a:solidFill>
                  <a:srgbClr val="0070C0"/>
                </a:solidFill>
                <a:effectLst>
                  <a:outerShdw blurRad="38100" dist="38100" dir="2700000" algn="tl">
                    <a:srgbClr val="C0C0C0"/>
                  </a:outerShdw>
                </a:effectLst>
                <a:latin typeface="Calibri" pitchFamily="34" charset="0"/>
                <a:cs typeface="Arial" charset="0"/>
              </a:rPr>
              <a:t>firms</a:t>
            </a:r>
            <a:r>
              <a:rPr kumimoji="1" lang="it-IT" sz="4000" b="1" dirty="0" smtClean="0">
                <a:solidFill>
                  <a:srgbClr val="0070C0"/>
                </a:solidFill>
                <a:effectLst>
                  <a:outerShdw blurRad="38100" dist="38100" dir="2700000" algn="tl">
                    <a:srgbClr val="C0C0C0"/>
                  </a:outerShdw>
                </a:effectLst>
                <a:latin typeface="Calibri" pitchFamily="34" charset="0"/>
                <a:cs typeface="Arial" charset="0"/>
              </a:rPr>
              <a:t>?</a:t>
            </a:r>
            <a:endParaRPr lang="it-IT" sz="4000" b="1" dirty="0">
              <a:solidFill>
                <a:srgbClr val="92D050"/>
              </a:solidFill>
            </a:endParaRPr>
          </a:p>
        </p:txBody>
      </p:sp>
      <p:sp>
        <p:nvSpPr>
          <p:cNvPr id="3" name="Segnaposto contenuto 2"/>
          <p:cNvSpPr>
            <a:spLocks noGrp="1"/>
          </p:cNvSpPr>
          <p:nvPr>
            <p:ph idx="1"/>
          </p:nvPr>
        </p:nvSpPr>
        <p:spPr>
          <a:xfrm>
            <a:off x="228600" y="1600201"/>
            <a:ext cx="8915400" cy="4525963"/>
          </a:xfrm>
        </p:spPr>
        <p:txBody>
          <a:bodyPr/>
          <a:lstStyle/>
          <a:p>
            <a:pPr algn="just">
              <a:buNone/>
            </a:pPr>
            <a:r>
              <a:rPr lang="en-US" dirty="0" smtClean="0"/>
              <a:t>	</a:t>
            </a:r>
            <a:r>
              <a:rPr lang="en-US" sz="2400" dirty="0" smtClean="0"/>
              <a:t>“government procurement preferences accorded to Malaysian firms constitute </a:t>
            </a:r>
            <a:r>
              <a:rPr lang="en-US" sz="2400" b="1" dirty="0" smtClean="0"/>
              <a:t>government assistance</a:t>
            </a:r>
            <a:r>
              <a:rPr lang="en-US" sz="2400" dirty="0" smtClean="0"/>
              <a:t> to these firms. … These preferences not only </a:t>
            </a:r>
            <a:r>
              <a:rPr lang="en-US" sz="2400" b="1" u="sng" dirty="0" smtClean="0">
                <a:solidFill>
                  <a:srgbClr val="FF0000"/>
                </a:solidFill>
              </a:rPr>
              <a:t>restrict competition</a:t>
            </a:r>
            <a:r>
              <a:rPr lang="en-US" sz="2400" dirty="0" smtClean="0"/>
              <a:t> among suppliers, thereby impairing economic efficiency, but also </a:t>
            </a:r>
            <a:r>
              <a:rPr lang="en-US" sz="2400" b="1" u="sng" dirty="0" smtClean="0">
                <a:solidFill>
                  <a:srgbClr val="FF0000"/>
                </a:solidFill>
              </a:rPr>
              <a:t>raise the cost</a:t>
            </a:r>
            <a:r>
              <a:rPr lang="en-US" sz="2400" u="sng" dirty="0" smtClean="0">
                <a:solidFill>
                  <a:srgbClr val="FF0000"/>
                </a:solidFill>
              </a:rPr>
              <a:t> </a:t>
            </a:r>
            <a:r>
              <a:rPr lang="en-US" sz="2400" dirty="0" smtClean="0"/>
              <a:t>to the Government and state-owned enterprises of procuring goods and services. The competitiveness of state-owned enterprises is, in turn, hampered insofar as they are </a:t>
            </a:r>
            <a:r>
              <a:rPr lang="en-US" sz="2400" b="1" dirty="0" smtClean="0"/>
              <a:t>forced</a:t>
            </a:r>
            <a:r>
              <a:rPr lang="en-US" sz="2400" dirty="0" smtClean="0"/>
              <a:t> by preferential procurement regulations </a:t>
            </a:r>
            <a:r>
              <a:rPr lang="en-US" sz="2400" b="1" dirty="0" smtClean="0"/>
              <a:t>to purchase their inputs from relatively high-cost local suppliers</a:t>
            </a:r>
            <a:r>
              <a:rPr lang="en-US" sz="2400" dirty="0" smtClean="0"/>
              <a:t>”.</a:t>
            </a:r>
          </a:p>
          <a:p>
            <a:pPr algn="just">
              <a:buNone/>
            </a:pPr>
            <a:r>
              <a:rPr lang="en-US" sz="2400" dirty="0" smtClean="0"/>
              <a:t>	</a:t>
            </a:r>
            <a:r>
              <a:rPr lang="en-US" sz="2400" i="1" dirty="0" smtClean="0"/>
              <a:t>“WTO Trade Policy Review: Malaysia (WT/TPR/S/31, 3 Nov. 1997, </a:t>
            </a:r>
            <a:r>
              <a:rPr lang="en-US" sz="2400" i="1" dirty="0" err="1" smtClean="0"/>
              <a:t>para</a:t>
            </a:r>
            <a:r>
              <a:rPr lang="en-US" sz="2400" i="1" dirty="0" smtClean="0"/>
              <a:t>. 122)</a:t>
            </a:r>
            <a:endParaRPr lang="it-IT" sz="2400" i="1"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43839" y="1209823"/>
            <a:ext cx="9144000" cy="4525963"/>
          </a:xfrm>
        </p:spPr>
        <p:txBody>
          <a:bodyPr>
            <a:normAutofit fontScale="92500"/>
          </a:bodyPr>
          <a:lstStyle/>
          <a:p>
            <a:pPr algn="just">
              <a:buNone/>
            </a:pPr>
            <a:r>
              <a:rPr lang="en-US" sz="2400" dirty="0" smtClean="0"/>
              <a:t>	</a:t>
            </a:r>
            <a:r>
              <a:rPr lang="en-US" sz="2800" dirty="0" smtClean="0"/>
              <a:t>“SME preferences tend to proliferate over time and if, once in place, they are </a:t>
            </a:r>
            <a:r>
              <a:rPr lang="en-US" sz="2800" b="1" dirty="0" smtClean="0"/>
              <a:t>immutable</a:t>
            </a:r>
            <a:r>
              <a:rPr lang="en-US" sz="2800" dirty="0" smtClean="0"/>
              <a:t>”.  An empirical question. </a:t>
            </a:r>
          </a:p>
          <a:p>
            <a:pPr algn="just">
              <a:buNone/>
            </a:pPr>
            <a:endParaRPr lang="en-US" sz="2800" dirty="0" smtClean="0"/>
          </a:p>
          <a:p>
            <a:pPr algn="just"/>
            <a:r>
              <a:rPr lang="en-US" sz="2800" dirty="0" smtClean="0"/>
              <a:t>No SBA study that verifies whether SMEs helped by the SBA policies on procurement have actually grown, closed or simply stayed put, and this lack of research is quite astonishing as it reduces the accountability of the work of the SBA. </a:t>
            </a:r>
          </a:p>
          <a:p>
            <a:pPr algn="just"/>
            <a:r>
              <a:rPr lang="en-US" sz="2800" dirty="0" smtClean="0"/>
              <a:t>South African example seems to underscore the fact that preferences schemes can change and possibly be improved over time, (if competence is there). </a:t>
            </a:r>
          </a:p>
        </p:txBody>
      </p:sp>
      <p:sp>
        <p:nvSpPr>
          <p:cNvPr id="4" name="Rettangolo 7"/>
          <p:cNvSpPr>
            <a:spLocks noGrp="1" noChangeArrowheads="1"/>
          </p:cNvSpPr>
          <p:nvPr>
            <p:ph type="title"/>
          </p:nvPr>
        </p:nvSpPr>
        <p:spPr bwMode="auto">
          <a:xfrm>
            <a:off x="0" y="248336"/>
            <a:ext cx="8915400" cy="646331"/>
          </a:xfrm>
          <a:prstGeom prst="rect">
            <a:avLst/>
          </a:prstGeom>
          <a:noFill/>
          <a:ln w="9525">
            <a:noFill/>
            <a:miter lim="800000"/>
            <a:headEnd/>
            <a:tailEnd/>
          </a:ln>
        </p:spPr>
        <p:txBody>
          <a:bodyPr>
            <a:spAutoFit/>
          </a:bodyPr>
          <a:lstStyle/>
          <a:p>
            <a:pPr algn="l" defTabSz="914400">
              <a:spcBef>
                <a:spcPct val="50000"/>
              </a:spcBef>
            </a:pP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But</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risk</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of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incompetence</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endParaRPr kumimoji="1" lang="it-IT" sz="3600" b="1" dirty="0">
              <a:solidFill>
                <a:srgbClr val="0070C0"/>
              </a:solidFill>
              <a:effectLst>
                <a:outerShdw blurRad="38100" dist="38100" dir="2700000" algn="tl">
                  <a:srgbClr val="C0C0C0"/>
                </a:outerShdw>
              </a:effectLst>
              <a:latin typeface="Calibri" pitchFamily="34" charset="0"/>
              <a:ea typeface="+mn-ea"/>
              <a:cs typeface="Arial"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82237" y="1260568"/>
            <a:ext cx="8915400" cy="4525963"/>
          </a:xfrm>
        </p:spPr>
        <p:txBody>
          <a:bodyPr>
            <a:normAutofit fontScale="70000" lnSpcReduction="20000"/>
          </a:bodyPr>
          <a:lstStyle/>
          <a:p>
            <a:pPr algn="ctr">
              <a:buNone/>
            </a:pP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Procurement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Creates</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Barriers</a:t>
            </a: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 </a:t>
            </a:r>
          </a:p>
          <a:p>
            <a:pPr algn="ctr">
              <a:buNone/>
            </a:pPr>
            <a:r>
              <a:rPr kumimoji="1" lang="it-IT" sz="8800" b="1" dirty="0" smtClean="0">
                <a:solidFill>
                  <a:srgbClr val="0070C0"/>
                </a:solidFill>
                <a:effectLst>
                  <a:outerShdw blurRad="38100" dist="38100" dir="2700000" algn="tl">
                    <a:srgbClr val="C0C0C0"/>
                  </a:outerShdw>
                </a:effectLst>
                <a:latin typeface="Calibri" pitchFamily="34" charset="0"/>
                <a:cs typeface="Arial" charset="0"/>
              </a:rPr>
              <a:t>Bad </a:t>
            </a:r>
            <a:r>
              <a:rPr kumimoji="1" lang="it-IT" sz="8800" b="1" dirty="0" err="1" smtClean="0">
                <a:solidFill>
                  <a:srgbClr val="0070C0"/>
                </a:solidFill>
                <a:effectLst>
                  <a:outerShdw blurRad="38100" dist="38100" dir="2700000" algn="tl">
                    <a:srgbClr val="C0C0C0"/>
                  </a:outerShdw>
                </a:effectLst>
                <a:latin typeface="Calibri" pitchFamily="34" charset="0"/>
                <a:cs typeface="Arial" charset="0"/>
              </a:rPr>
              <a:t>Environment</a:t>
            </a:r>
            <a:endParaRPr kumimoji="1" lang="it-IT" sz="8800" b="1" dirty="0" smtClean="0">
              <a:solidFill>
                <a:srgbClr val="0070C0"/>
              </a:solidFill>
              <a:effectLst>
                <a:outerShdw blurRad="38100" dist="38100" dir="2700000" algn="tl">
                  <a:srgbClr val="C0C0C0"/>
                </a:outerShdw>
              </a:effectLst>
              <a:latin typeface="Calibri" pitchFamily="34" charset="0"/>
              <a:cs typeface="Arial" charset="0"/>
            </a:endParaRPr>
          </a:p>
          <a:p>
            <a:pPr algn="ctr">
              <a:buNone/>
            </a:pPr>
            <a:endParaRPr kumimoji="1" lang="it-IT" sz="8800" b="1" dirty="0" smtClean="0">
              <a:solidFill>
                <a:srgbClr val="FF0000"/>
              </a:solidFill>
              <a:effectLst>
                <a:outerShdw blurRad="38100" dist="38100" dir="2700000" algn="tl">
                  <a:srgbClr val="C0C0C0"/>
                </a:outerShdw>
              </a:effectLst>
              <a:latin typeface="Calibri" pitchFamily="34" charset="0"/>
              <a:cs typeface="Arial" charset="0"/>
            </a:endParaRPr>
          </a:p>
          <a:p>
            <a:pPr algn="ctr">
              <a:buNone/>
            </a:pPr>
            <a:r>
              <a:rPr kumimoji="1" lang="it-IT" sz="8800" b="1" dirty="0" err="1" smtClean="0">
                <a:solidFill>
                  <a:srgbClr val="FF0000"/>
                </a:solidFill>
                <a:effectLst>
                  <a:outerShdw blurRad="38100" dist="38100" dir="2700000" algn="tl">
                    <a:srgbClr val="C0C0C0"/>
                  </a:outerShdw>
                </a:effectLst>
                <a:latin typeface="Calibri" pitchFamily="34" charset="0"/>
                <a:cs typeface="Arial" charset="0"/>
              </a:rPr>
              <a:t>Corruption</a:t>
            </a:r>
            <a:endParaRPr kumimoji="1" lang="it-IT" sz="8800" b="1" dirty="0" smtClean="0">
              <a:solidFill>
                <a:srgbClr val="FF0000"/>
              </a:solidFill>
              <a:effectLst>
                <a:outerShdw blurRad="38100" dist="38100" dir="2700000" algn="tl">
                  <a:srgbClr val="C0C0C0"/>
                </a:outerShdw>
              </a:effectLst>
              <a:latin typeface="Calibri" pitchFamily="34" charset="0"/>
              <a:cs typeface="Arial" charset="0"/>
            </a:endParaRPr>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682344"/>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2294056">
                <a:tc>
                  <a:txBody>
                    <a:bodyPr/>
                    <a:lstStyle/>
                    <a:p>
                      <a:r>
                        <a:rPr lang="it-IT" sz="2800" dirty="0" smtClean="0"/>
                        <a:t>No</a:t>
                      </a:r>
                      <a:endParaRPr lang="it-IT" sz="2800" dirty="0"/>
                    </a:p>
                  </a:txBody>
                  <a:tcPr/>
                </a:tc>
                <a:tc>
                  <a:txBody>
                    <a:bodyPr/>
                    <a:lstStyle/>
                    <a:p>
                      <a:endParaRPr lang="it-IT" sz="2600" dirty="0"/>
                    </a:p>
                  </a:txBody>
                  <a:tcPr/>
                </a:tc>
                <a:tc>
                  <a:txBody>
                    <a:bodyPr/>
                    <a:lstStyle/>
                    <a:p>
                      <a:endParaRPr lang="it-IT" sz="2600" dirty="0"/>
                    </a:p>
                  </a:txBody>
                  <a:tcPr/>
                </a:tc>
              </a:tr>
              <a:tr h="1852892">
                <a:tc>
                  <a:txBody>
                    <a:bodyPr/>
                    <a:lstStyle/>
                    <a:p>
                      <a:r>
                        <a:rPr lang="it-IT" sz="2800" dirty="0" smtClean="0"/>
                        <a:t>Yes</a:t>
                      </a:r>
                      <a:endParaRPr lang="it-IT" sz="2800" dirty="0"/>
                    </a:p>
                  </a:txBody>
                  <a:tcPr/>
                </a:tc>
                <a:tc>
                  <a:txBody>
                    <a:bodyPr/>
                    <a:lstStyle/>
                    <a:p>
                      <a:endParaRPr lang="it-IT" sz="2600" b="1" dirty="0">
                        <a:solidFill>
                          <a:srgbClr val="92D050"/>
                        </a:solidFill>
                      </a:endParaRPr>
                    </a:p>
                  </a:txBody>
                  <a:tcPr/>
                </a:tc>
                <a:tc>
                  <a:txBody>
                    <a:bodyPr/>
                    <a:lstStyle/>
                    <a:p>
                      <a:r>
                        <a:rPr lang="it-IT" sz="2600" dirty="0" smtClean="0"/>
                        <a:t>MEAT</a:t>
                      </a:r>
                    </a:p>
                    <a:p>
                      <a:r>
                        <a:rPr lang="it-IT" sz="2600" dirty="0" err="1" smtClean="0"/>
                        <a:t>Contract</a:t>
                      </a:r>
                      <a:r>
                        <a:rPr lang="it-IT" sz="2600" dirty="0" smtClean="0"/>
                        <a:t> </a:t>
                      </a:r>
                      <a:r>
                        <a:rPr lang="it-IT" sz="2600" dirty="0" err="1" smtClean="0"/>
                        <a:t>Size</a:t>
                      </a:r>
                      <a:endParaRPr lang="it-IT" sz="2600" dirty="0" smtClean="0"/>
                    </a:p>
                    <a:p>
                      <a:r>
                        <a:rPr lang="it-IT" sz="2600" dirty="0" err="1" smtClean="0"/>
                        <a:t>Cartels</a:t>
                      </a:r>
                      <a:endParaRPr lang="it-IT" sz="2600" dirty="0" smtClean="0"/>
                    </a:p>
                    <a:p>
                      <a:r>
                        <a:rPr lang="it-IT" sz="2600" b="1" dirty="0" err="1" smtClean="0">
                          <a:solidFill>
                            <a:srgbClr val="FF0000"/>
                          </a:solidFill>
                        </a:rPr>
                        <a:t>Corrupt</a:t>
                      </a:r>
                      <a:r>
                        <a:rPr lang="it-IT" sz="2600" b="1" baseline="0" dirty="0" smtClean="0">
                          <a:solidFill>
                            <a:srgbClr val="FF0000"/>
                          </a:solidFill>
                        </a:rPr>
                        <a:t> </a:t>
                      </a:r>
                      <a:r>
                        <a:rPr lang="it-IT" sz="2600" b="1" baseline="0" dirty="0" err="1" smtClean="0">
                          <a:solidFill>
                            <a:srgbClr val="FF0000"/>
                          </a:solidFill>
                        </a:rPr>
                        <a:t>procurer</a:t>
                      </a:r>
                      <a:endParaRPr lang="it-IT" sz="2600" b="1"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en-US" b="1" dirty="0" smtClean="0">
                <a:latin typeface="Calibri" pitchFamily="34" charset="0"/>
                <a:cs typeface="Calibri" pitchFamily="34" charset="0"/>
              </a:rPr>
              <a:t>Fraud.</a:t>
            </a:r>
            <a:r>
              <a:rPr lang="en-US" dirty="0" smtClean="0">
                <a:latin typeface="Calibri" pitchFamily="34" charset="0"/>
                <a:cs typeface="Calibri" pitchFamily="34" charset="0"/>
              </a:rPr>
              <a:t> “fake” (small) corporations might be created only for the purpose of being awarded the procurement contract at a higher price. Or else, large companies might redefine their structure to participate as small ones and obtain the advantage (Brazil)</a:t>
            </a:r>
            <a:r>
              <a:rPr lang="en-US" b="1" dirty="0" smtClean="0">
                <a:latin typeface="Calibri" pitchFamily="34" charset="0"/>
                <a:cs typeface="Calibri" pitchFamily="34" charset="0"/>
              </a:rPr>
              <a:t>. A corrupt environment might make this fraud easier.</a:t>
            </a:r>
          </a:p>
          <a:p>
            <a:endParaRPr lang="en-US" b="1" dirty="0" smtClean="0">
              <a:latin typeface="Calibri" pitchFamily="34" charset="0"/>
              <a:cs typeface="Calibri" pitchFamily="34" charset="0"/>
            </a:endParaRPr>
          </a:p>
          <a:p>
            <a:r>
              <a:rPr lang="en-US" b="1" dirty="0" smtClean="0">
                <a:latin typeface="Calibri" pitchFamily="34" charset="0"/>
                <a:cs typeface="Calibri" pitchFamily="34" charset="0"/>
              </a:rPr>
              <a:t> Preferences in the hands of dominant lobby.</a:t>
            </a:r>
          </a:p>
          <a:p>
            <a:pPr>
              <a:buNone/>
            </a:pPr>
            <a:endParaRPr lang="en-US" b="1" dirty="0" smtClean="0">
              <a:latin typeface="Calibri" pitchFamily="34" charset="0"/>
              <a:cs typeface="Calibri" pitchFamily="34" charset="0"/>
            </a:endParaRPr>
          </a:p>
          <a:p>
            <a:r>
              <a:rPr lang="en-US" dirty="0" smtClean="0">
                <a:latin typeface="Calibri" pitchFamily="34" charset="0"/>
                <a:cs typeface="Calibri" pitchFamily="34" charset="0"/>
              </a:rPr>
              <a:t>And solution to discrimination and barriers goes through “</a:t>
            </a:r>
            <a:r>
              <a:rPr lang="en-US" b="1" dirty="0" smtClean="0">
                <a:latin typeface="Calibri" pitchFamily="34" charset="0"/>
                <a:cs typeface="Calibri" pitchFamily="34" charset="0"/>
              </a:rPr>
              <a:t>political representation</a:t>
            </a:r>
            <a:r>
              <a:rPr lang="en-US" dirty="0" smtClean="0">
                <a:latin typeface="Calibri" pitchFamily="34" charset="0"/>
                <a:cs typeface="Calibri" pitchFamily="34" charset="0"/>
              </a:rPr>
              <a:t>” and growth of sensitivity to discriminated lobbies (see Bates for Afro-American discourse in the 1970s), rather than through institutions.</a:t>
            </a:r>
          </a:p>
          <a:p>
            <a:endParaRPr lang="it-IT" dirty="0"/>
          </a:p>
        </p:txBody>
      </p:sp>
      <p:sp>
        <p:nvSpPr>
          <p:cNvPr id="5" name="Rettangolo 7"/>
          <p:cNvSpPr>
            <a:spLocks noGrp="1" noChangeArrowheads="1"/>
          </p:cNvSpPr>
          <p:nvPr>
            <p:ph type="title"/>
          </p:nvPr>
        </p:nvSpPr>
        <p:spPr bwMode="auto">
          <a:xfrm>
            <a:off x="0" y="248336"/>
            <a:ext cx="8915400" cy="646331"/>
          </a:xfrm>
          <a:prstGeom prst="rect">
            <a:avLst/>
          </a:prstGeom>
          <a:noFill/>
          <a:ln w="9525">
            <a:noFill/>
            <a:miter lim="800000"/>
            <a:headEnd/>
            <a:tailEnd/>
          </a:ln>
        </p:spPr>
        <p:txBody>
          <a:bodyPr>
            <a:spAutoFit/>
          </a:bodyPr>
          <a:lstStyle/>
          <a:p>
            <a:pPr algn="l" defTabSz="914400">
              <a:spcBef>
                <a:spcPct val="50000"/>
              </a:spcBef>
            </a:pP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But</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risk</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of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set-asides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gets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huge</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endParaRPr kumimoji="1" lang="it-IT" sz="3600" b="1" dirty="0">
              <a:solidFill>
                <a:srgbClr val="0070C0"/>
              </a:solidFill>
              <a:effectLst>
                <a:outerShdw blurRad="38100" dist="38100" dir="2700000" algn="tl">
                  <a:srgbClr val="C0C0C0"/>
                </a:outerShdw>
              </a:effectLst>
              <a:latin typeface="Calibri" pitchFamily="34" charset="0"/>
              <a:ea typeface="+mn-ea"/>
              <a:cs typeface="Arial"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Barriers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and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Environment</a:t>
            </a:r>
            <a:endPar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endParaRPr>
          </a:p>
        </p:txBody>
      </p:sp>
      <p:graphicFrame>
        <p:nvGraphicFramePr>
          <p:cNvPr id="4" name="Segnaposto contenuto 3"/>
          <p:cNvGraphicFramePr>
            <a:graphicFrameLocks noGrp="1"/>
          </p:cNvGraphicFramePr>
          <p:nvPr>
            <p:ph idx="1"/>
          </p:nvPr>
        </p:nvGraphicFramePr>
        <p:xfrm>
          <a:off x="534488" y="966651"/>
          <a:ext cx="8915400" cy="5682344"/>
        </p:xfrm>
        <a:graphic>
          <a:graphicData uri="http://schemas.openxmlformats.org/drawingml/2006/table">
            <a:tbl>
              <a:tblPr firstRow="1" bandRow="1">
                <a:tableStyleId>{5C22544A-7EE6-4342-B048-85BDC9FD1C3A}</a:tableStyleId>
              </a:tblPr>
              <a:tblGrid>
                <a:gridCol w="2971800"/>
                <a:gridCol w="2971800"/>
                <a:gridCol w="2971800"/>
              </a:tblGrid>
              <a:tr h="1535396">
                <a:tc>
                  <a:txBody>
                    <a:bodyPr/>
                    <a:lstStyle/>
                    <a:p>
                      <a:pPr algn="r"/>
                      <a:r>
                        <a:rPr lang="it-IT" sz="3000" dirty="0" err="1" smtClean="0"/>
                        <a:t>Barriers</a:t>
                      </a:r>
                      <a:endParaRPr lang="it-IT" sz="3000" dirty="0" smtClean="0"/>
                    </a:p>
                    <a:p>
                      <a:pPr algn="r"/>
                      <a:endParaRPr lang="it-IT" sz="3000" dirty="0" smtClean="0"/>
                    </a:p>
                    <a:p>
                      <a:pPr algn="l"/>
                      <a:r>
                        <a:rPr lang="it-IT" sz="3000" dirty="0" smtClean="0"/>
                        <a:t>Bad </a:t>
                      </a:r>
                      <a:r>
                        <a:rPr lang="it-IT" sz="3000" dirty="0" err="1" smtClean="0"/>
                        <a:t>Environment</a:t>
                      </a:r>
                      <a:endParaRPr lang="it-IT" sz="3000" dirty="0"/>
                    </a:p>
                  </a:txBody>
                  <a:tcPr/>
                </a:tc>
                <a:tc>
                  <a:txBody>
                    <a:bodyPr/>
                    <a:lstStyle/>
                    <a:p>
                      <a:r>
                        <a:rPr lang="it-IT" sz="3000" dirty="0" err="1" smtClean="0"/>
                        <a:t>Given</a:t>
                      </a:r>
                      <a:r>
                        <a:rPr lang="it-IT" sz="3000" dirty="0" smtClean="0"/>
                        <a:t>  </a:t>
                      </a:r>
                      <a:r>
                        <a:rPr lang="it-IT" sz="3000" dirty="0" err="1" smtClean="0"/>
                        <a:t>for</a:t>
                      </a:r>
                      <a:r>
                        <a:rPr lang="it-IT" sz="3000" dirty="0" smtClean="0"/>
                        <a:t> the </a:t>
                      </a:r>
                      <a:r>
                        <a:rPr lang="it-IT" sz="3000" dirty="0" err="1" smtClean="0"/>
                        <a:t>procurer</a:t>
                      </a:r>
                      <a:endParaRPr lang="it-IT" sz="3000" dirty="0"/>
                    </a:p>
                  </a:txBody>
                  <a:tcPr/>
                </a:tc>
                <a:tc>
                  <a:txBody>
                    <a:bodyPr/>
                    <a:lstStyle/>
                    <a:p>
                      <a:r>
                        <a:rPr lang="it-IT" sz="3000" dirty="0" err="1" smtClean="0"/>
                        <a:t>Created</a:t>
                      </a:r>
                      <a:r>
                        <a:rPr lang="it-IT" sz="3000" dirty="0" smtClean="0"/>
                        <a:t> by the </a:t>
                      </a:r>
                      <a:r>
                        <a:rPr lang="it-IT" sz="3000" dirty="0" err="1" smtClean="0"/>
                        <a:t>procurer</a:t>
                      </a:r>
                      <a:endParaRPr lang="it-IT" sz="3000" dirty="0"/>
                    </a:p>
                  </a:txBody>
                  <a:tcPr/>
                </a:tc>
              </a:tr>
              <a:tr h="2294056">
                <a:tc>
                  <a:txBody>
                    <a:bodyPr/>
                    <a:lstStyle/>
                    <a:p>
                      <a:r>
                        <a:rPr lang="it-IT" sz="2800" dirty="0" smtClean="0"/>
                        <a:t>No</a:t>
                      </a:r>
                      <a:endParaRPr lang="it-IT" sz="2800" dirty="0"/>
                    </a:p>
                  </a:txBody>
                  <a:tcPr/>
                </a:tc>
                <a:tc>
                  <a:txBody>
                    <a:bodyPr/>
                    <a:lstStyle/>
                    <a:p>
                      <a:r>
                        <a:rPr lang="it-IT" sz="2200" b="1" dirty="0" smtClean="0"/>
                        <a:t>SIMPLIFICATION</a:t>
                      </a:r>
                    </a:p>
                    <a:p>
                      <a:endParaRPr lang="it-IT" sz="2200" b="1" dirty="0" smtClean="0"/>
                    </a:p>
                    <a:p>
                      <a:r>
                        <a:rPr lang="it-IT" sz="2200" b="1" baseline="0" dirty="0" smtClean="0"/>
                        <a:t>PREFERENCES</a:t>
                      </a:r>
                      <a:endParaRPr lang="it-IT" sz="2200" b="1" dirty="0"/>
                    </a:p>
                  </a:txBody>
                  <a:tcPr/>
                </a:tc>
                <a:tc>
                  <a:txBody>
                    <a:bodyPr/>
                    <a:lstStyle/>
                    <a:p>
                      <a:r>
                        <a:rPr lang="it-IT" sz="2200" b="1" dirty="0" smtClean="0"/>
                        <a:t>SIMPLIFICATION</a:t>
                      </a:r>
                    </a:p>
                    <a:p>
                      <a:endParaRPr lang="it-IT" sz="2200" b="1" dirty="0" smtClean="0"/>
                    </a:p>
                    <a:p>
                      <a:r>
                        <a:rPr lang="it-IT" sz="2200" b="1" dirty="0" smtClean="0"/>
                        <a:t>SET-ASIDES,</a:t>
                      </a:r>
                      <a:r>
                        <a:rPr lang="it-IT" sz="2200" b="1" baseline="0" dirty="0" smtClean="0"/>
                        <a:t> PREFERENCES,</a:t>
                      </a:r>
                    </a:p>
                    <a:p>
                      <a:r>
                        <a:rPr lang="it-IT" sz="2200" b="1" baseline="0" dirty="0" smtClean="0"/>
                        <a:t>CENTRAL MONITORING</a:t>
                      </a:r>
                      <a:endParaRPr lang="it-IT" sz="2200" b="1" dirty="0"/>
                    </a:p>
                  </a:txBody>
                  <a:tcPr/>
                </a:tc>
              </a:tr>
              <a:tr h="1852892">
                <a:tc>
                  <a:txBody>
                    <a:bodyPr/>
                    <a:lstStyle/>
                    <a:p>
                      <a:r>
                        <a:rPr lang="it-IT" sz="2800" dirty="0" smtClean="0"/>
                        <a:t>Yes</a:t>
                      </a:r>
                      <a:endParaRPr lang="it-IT" sz="2800" dirty="0"/>
                    </a:p>
                  </a:txBody>
                  <a:tcPr/>
                </a:tc>
                <a:tc>
                  <a:txBody>
                    <a:bodyPr/>
                    <a:lstStyle/>
                    <a:p>
                      <a:r>
                        <a:rPr lang="it-IT" sz="2200" b="1" dirty="0" smtClean="0"/>
                        <a:t>SIMPLIFICATION</a:t>
                      </a:r>
                    </a:p>
                    <a:p>
                      <a:endParaRPr lang="it-IT" sz="2200" b="1" dirty="0" smtClean="0"/>
                    </a:p>
                    <a:p>
                      <a:r>
                        <a:rPr lang="it-IT" sz="2200" b="1" dirty="0" smtClean="0"/>
                        <a:t>SET</a:t>
                      </a:r>
                      <a:r>
                        <a:rPr lang="it-IT" sz="2200" b="1" baseline="0" dirty="0" smtClean="0"/>
                        <a:t> ASIDES AND PREFERENCES</a:t>
                      </a:r>
                      <a:endParaRPr lang="it-IT" sz="2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200" b="1" dirty="0" smtClean="0"/>
                        <a:t>SIMPLIFICATION</a:t>
                      </a:r>
                    </a:p>
                    <a:p>
                      <a:endParaRPr lang="it-IT" sz="2200" b="1" dirty="0" smtClean="0"/>
                    </a:p>
                    <a:p>
                      <a:r>
                        <a:rPr lang="it-IT" sz="2200" b="1" dirty="0" smtClean="0"/>
                        <a:t>POLITICAL</a:t>
                      </a:r>
                      <a:r>
                        <a:rPr lang="it-IT" sz="2200" b="1" baseline="0" dirty="0" smtClean="0"/>
                        <a:t> EMPOWERMENT</a:t>
                      </a:r>
                    </a:p>
                    <a:p>
                      <a:r>
                        <a:rPr lang="it-IT" sz="2200" b="1" baseline="0" dirty="0" smtClean="0"/>
                        <a:t>FIRST</a:t>
                      </a:r>
                      <a:endParaRPr lang="it-IT" sz="2200" b="1" dirty="0"/>
                    </a:p>
                  </a:txBody>
                  <a:tcPr/>
                </a:tc>
              </a:tr>
            </a:tbl>
          </a:graphicData>
        </a:graphic>
      </p:graphicFrame>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err="1" smtClean="0"/>
              <a:t>Set-aside</a:t>
            </a:r>
            <a:r>
              <a:rPr lang="it-IT" dirty="0" smtClean="0"/>
              <a:t> and </a:t>
            </a:r>
            <a:r>
              <a:rPr lang="it-IT" dirty="0" err="1" smtClean="0"/>
              <a:t>preferences</a:t>
            </a:r>
            <a:r>
              <a:rPr lang="it-IT" dirty="0" smtClean="0"/>
              <a:t> </a:t>
            </a:r>
            <a:r>
              <a:rPr lang="it-IT" dirty="0" err="1" smtClean="0"/>
              <a:t>might</a:t>
            </a:r>
            <a:r>
              <a:rPr lang="it-IT" dirty="0" smtClean="0"/>
              <a:t> </a:t>
            </a:r>
            <a:r>
              <a:rPr lang="it-IT" dirty="0" err="1" smtClean="0"/>
              <a:t>be</a:t>
            </a:r>
            <a:r>
              <a:rPr lang="it-IT" dirty="0" smtClean="0"/>
              <a:t> </a:t>
            </a:r>
            <a:r>
              <a:rPr lang="it-IT" dirty="0" err="1" smtClean="0"/>
              <a:t>optimal</a:t>
            </a:r>
            <a:r>
              <a:rPr lang="it-IT" dirty="0" smtClean="0"/>
              <a:t> </a:t>
            </a:r>
            <a:r>
              <a:rPr lang="it-IT" dirty="0" err="1" smtClean="0"/>
              <a:t>with</a:t>
            </a:r>
            <a:r>
              <a:rPr lang="it-IT" dirty="0" smtClean="0"/>
              <a:t> </a:t>
            </a:r>
            <a:r>
              <a:rPr lang="it-IT" dirty="0" err="1" smtClean="0"/>
              <a:t>competences</a:t>
            </a:r>
            <a:r>
              <a:rPr lang="it-IT" dirty="0" smtClean="0"/>
              <a:t>, </a:t>
            </a:r>
            <a:r>
              <a:rPr lang="it-IT" dirty="0" err="1" smtClean="0"/>
              <a:t>professionalization</a:t>
            </a:r>
            <a:r>
              <a:rPr lang="it-IT" dirty="0" smtClean="0"/>
              <a:t> and </a:t>
            </a:r>
            <a:r>
              <a:rPr lang="it-IT" dirty="0" err="1" smtClean="0"/>
              <a:t>integrity</a:t>
            </a:r>
            <a:r>
              <a:rPr lang="it-IT" dirty="0" smtClean="0"/>
              <a:t>.</a:t>
            </a:r>
          </a:p>
          <a:p>
            <a:endParaRPr lang="it-IT" dirty="0" smtClean="0"/>
          </a:p>
          <a:p>
            <a:r>
              <a:rPr lang="it-IT" dirty="0" err="1" smtClean="0"/>
              <a:t>Set-asides</a:t>
            </a:r>
            <a:r>
              <a:rPr lang="it-IT" dirty="0" smtClean="0"/>
              <a:t> and </a:t>
            </a:r>
            <a:r>
              <a:rPr lang="it-IT" dirty="0" err="1" smtClean="0"/>
              <a:t>preferences</a:t>
            </a:r>
            <a:r>
              <a:rPr lang="it-IT" dirty="0" smtClean="0"/>
              <a:t> are </a:t>
            </a:r>
            <a:r>
              <a:rPr lang="it-IT" dirty="0" err="1" smtClean="0"/>
              <a:t>risky</a:t>
            </a:r>
            <a:r>
              <a:rPr lang="it-IT" dirty="0" smtClean="0"/>
              <a:t> </a:t>
            </a:r>
            <a:r>
              <a:rPr lang="it-IT" dirty="0" err="1" smtClean="0"/>
              <a:t>with</a:t>
            </a:r>
            <a:r>
              <a:rPr lang="it-IT" dirty="0" smtClean="0"/>
              <a:t> </a:t>
            </a:r>
            <a:r>
              <a:rPr lang="it-IT" dirty="0" err="1" smtClean="0"/>
              <a:t>incompetence</a:t>
            </a:r>
            <a:r>
              <a:rPr lang="it-IT" dirty="0" smtClean="0"/>
              <a:t> and </a:t>
            </a:r>
            <a:r>
              <a:rPr lang="it-IT" dirty="0" err="1" smtClean="0"/>
              <a:t>disastrous</a:t>
            </a:r>
            <a:r>
              <a:rPr lang="it-IT" dirty="0" smtClean="0"/>
              <a:t> </a:t>
            </a:r>
            <a:r>
              <a:rPr lang="it-IT" dirty="0" err="1" smtClean="0"/>
              <a:t>with</a:t>
            </a:r>
            <a:r>
              <a:rPr lang="it-IT" dirty="0" smtClean="0"/>
              <a:t> </a:t>
            </a:r>
            <a:r>
              <a:rPr lang="it-IT" dirty="0" err="1" smtClean="0"/>
              <a:t>systemic</a:t>
            </a:r>
            <a:r>
              <a:rPr lang="it-IT" dirty="0" smtClean="0"/>
              <a:t> </a:t>
            </a:r>
            <a:r>
              <a:rPr lang="it-IT" dirty="0" err="1" smtClean="0"/>
              <a:t>corruption</a:t>
            </a:r>
            <a:r>
              <a:rPr lang="it-IT" dirty="0" smtClean="0"/>
              <a:t>. </a:t>
            </a:r>
            <a:endParaRPr lang="it-IT" dirty="0"/>
          </a:p>
        </p:txBody>
      </p:sp>
      <p:sp>
        <p:nvSpPr>
          <p:cNvPr id="4" name="Titolo 1"/>
          <p:cNvSpPr>
            <a:spLocks noGrp="1"/>
          </p:cNvSpPr>
          <p:nvPr>
            <p:ph type="title"/>
          </p:nvPr>
        </p:nvSpPr>
        <p:spPr>
          <a:xfrm>
            <a:off x="0" y="222386"/>
            <a:ext cx="8915400" cy="783453"/>
          </a:xfrm>
        </p:spPr>
        <p:txBody>
          <a:bodyPr>
            <a:normAutofit/>
          </a:bodyPr>
          <a:lstStyle/>
          <a:p>
            <a:pPr algn="l"/>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Conclusions</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 (</a:t>
            </a:r>
            <a:r>
              <a:rPr kumimoji="1" lang="it-IT" sz="3600" b="1" dirty="0" err="1" smtClean="0">
                <a:solidFill>
                  <a:srgbClr val="0070C0"/>
                </a:solidFill>
                <a:effectLst>
                  <a:outerShdw blurRad="38100" dist="38100" dir="2700000" algn="tl">
                    <a:srgbClr val="C0C0C0"/>
                  </a:outerShdw>
                </a:effectLst>
                <a:latin typeface="Calibri" pitchFamily="34" charset="0"/>
                <a:ea typeface="+mn-ea"/>
                <a:cs typeface="Arial" charset="0"/>
              </a:rPr>
              <a:t>tentative</a:t>
            </a:r>
            <a:r>
              <a:rPr kumimoji="1" lang="it-IT" sz="3600" b="1" dirty="0" smtClean="0">
                <a:solidFill>
                  <a:srgbClr val="0070C0"/>
                </a:solidFill>
                <a:effectLst>
                  <a:outerShdw blurRad="38100" dist="38100" dir="2700000" algn="tl">
                    <a:srgbClr val="C0C0C0"/>
                  </a:outerShdw>
                </a:effectLst>
                <a:latin typeface="Calibri" pitchFamily="34" charset="0"/>
                <a:ea typeface="+mn-ea"/>
                <a:cs typeface="Arial" charset="0"/>
              </a:rPr>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57073"/>
            <a:ext cx="8915400" cy="1143000"/>
          </a:xfrm>
        </p:spPr>
        <p:txBody>
          <a:bodyPr>
            <a:normAutofit/>
          </a:bodyPr>
          <a:lstStyle/>
          <a:p>
            <a:pPr algn="l"/>
            <a:r>
              <a:rPr kumimoji="1" lang="it-IT" sz="4000" b="1" dirty="0" err="1" smtClean="0">
                <a:solidFill>
                  <a:srgbClr val="0070C0"/>
                </a:solidFill>
                <a:effectLst>
                  <a:outerShdw blurRad="38100" dist="38100" dir="2700000" algn="tl">
                    <a:srgbClr val="C0C0C0"/>
                  </a:outerShdw>
                </a:effectLst>
                <a:latin typeface="Calibri" pitchFamily="34" charset="0"/>
                <a:cs typeface="Arial" charset="0"/>
              </a:rPr>
              <a:t>What</a:t>
            </a:r>
            <a:r>
              <a:rPr kumimoji="1" lang="it-IT" sz="40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4000" b="1" dirty="0" err="1" smtClean="0">
                <a:solidFill>
                  <a:srgbClr val="0070C0"/>
                </a:solidFill>
                <a:effectLst>
                  <a:outerShdw blurRad="38100" dist="38100" dir="2700000" algn="tl">
                    <a:srgbClr val="C0C0C0"/>
                  </a:outerShdw>
                </a:effectLst>
                <a:latin typeface="Calibri" pitchFamily="34" charset="0"/>
                <a:cs typeface="Arial" charset="0"/>
              </a:rPr>
              <a:t>we</a:t>
            </a:r>
            <a:r>
              <a:rPr kumimoji="1" lang="it-IT" sz="40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4000" b="1" dirty="0" err="1" smtClean="0">
                <a:solidFill>
                  <a:srgbClr val="0070C0"/>
                </a:solidFill>
                <a:effectLst>
                  <a:outerShdw blurRad="38100" dist="38100" dir="2700000" algn="tl">
                    <a:srgbClr val="C0C0C0"/>
                  </a:outerShdw>
                </a:effectLst>
                <a:latin typeface="Calibri" pitchFamily="34" charset="0"/>
                <a:cs typeface="Arial" charset="0"/>
              </a:rPr>
              <a:t>try</a:t>
            </a:r>
            <a:r>
              <a:rPr kumimoji="1" lang="it-IT" sz="40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4000" b="1" dirty="0" err="1" smtClean="0">
                <a:solidFill>
                  <a:srgbClr val="0070C0"/>
                </a:solidFill>
                <a:effectLst>
                  <a:outerShdw blurRad="38100" dist="38100" dir="2700000" algn="tl">
                    <a:srgbClr val="C0C0C0"/>
                  </a:outerShdw>
                </a:effectLst>
                <a:latin typeface="Calibri" pitchFamily="34" charset="0"/>
                <a:cs typeface="Arial" charset="0"/>
              </a:rPr>
              <a:t>to</a:t>
            </a:r>
            <a:r>
              <a:rPr kumimoji="1" lang="it-IT" sz="4000" b="1" dirty="0" smtClean="0">
                <a:solidFill>
                  <a:srgbClr val="0070C0"/>
                </a:solidFill>
                <a:effectLst>
                  <a:outerShdw blurRad="38100" dist="38100" dir="2700000" algn="tl">
                    <a:srgbClr val="C0C0C0"/>
                  </a:outerShdw>
                </a:effectLst>
                <a:latin typeface="Calibri" pitchFamily="34" charset="0"/>
                <a:cs typeface="Arial" charset="0"/>
              </a:rPr>
              <a:t>) do </a:t>
            </a:r>
            <a:r>
              <a:rPr kumimoji="1" lang="it-IT" sz="4000" b="1" dirty="0" err="1" smtClean="0">
                <a:solidFill>
                  <a:srgbClr val="0070C0"/>
                </a:solidFill>
                <a:effectLst>
                  <a:outerShdw blurRad="38100" dist="38100" dir="2700000" algn="tl">
                    <a:srgbClr val="C0C0C0"/>
                  </a:outerShdw>
                </a:effectLst>
                <a:latin typeface="Calibri" pitchFamily="34" charset="0"/>
                <a:cs typeface="Arial" charset="0"/>
              </a:rPr>
              <a:t>here</a:t>
            </a:r>
            <a:endParaRPr kumimoji="1" lang="it-IT" sz="4000" b="1" dirty="0" smtClean="0">
              <a:solidFill>
                <a:srgbClr val="0070C0"/>
              </a:solidFill>
              <a:effectLst>
                <a:outerShdw blurRad="38100" dist="38100" dir="2700000" algn="tl">
                  <a:srgbClr val="C0C0C0"/>
                </a:outerShdw>
              </a:effectLst>
              <a:latin typeface="Calibri" pitchFamily="34" charset="0"/>
              <a:cs typeface="Arial" charset="0"/>
            </a:endParaRPr>
          </a:p>
        </p:txBody>
      </p:sp>
      <p:sp>
        <p:nvSpPr>
          <p:cNvPr id="3" name="Segnaposto contenuto 2"/>
          <p:cNvSpPr>
            <a:spLocks noGrp="1"/>
          </p:cNvSpPr>
          <p:nvPr>
            <p:ph idx="1"/>
          </p:nvPr>
        </p:nvSpPr>
        <p:spPr/>
        <p:txBody>
          <a:bodyPr>
            <a:normAutofit fontScale="85000" lnSpcReduction="10000"/>
          </a:bodyPr>
          <a:lstStyle/>
          <a:p>
            <a:r>
              <a:rPr lang="it-IT" dirty="0" smtClean="0"/>
              <a:t>So Madison and the WTO </a:t>
            </a:r>
            <a:r>
              <a:rPr lang="it-IT" dirty="0" err="1" smtClean="0"/>
              <a:t>would</a:t>
            </a:r>
            <a:r>
              <a:rPr lang="it-IT" dirty="0" smtClean="0"/>
              <a:t> </a:t>
            </a:r>
            <a:r>
              <a:rPr lang="it-IT" dirty="0" err="1" smtClean="0"/>
              <a:t>argue</a:t>
            </a:r>
            <a:r>
              <a:rPr lang="it-IT" dirty="0" smtClean="0"/>
              <a:t> </a:t>
            </a:r>
            <a:r>
              <a:rPr lang="it-IT" dirty="0" err="1" smtClean="0"/>
              <a:t>for</a:t>
            </a:r>
            <a:r>
              <a:rPr lang="it-IT" dirty="0" smtClean="0"/>
              <a:t> </a:t>
            </a:r>
            <a:r>
              <a:rPr lang="it-IT" dirty="0" err="1" smtClean="0"/>
              <a:t>hours</a:t>
            </a:r>
            <a:r>
              <a:rPr lang="it-IT" dirty="0" smtClean="0"/>
              <a:t> </a:t>
            </a:r>
            <a:r>
              <a:rPr lang="it-IT" dirty="0" err="1" smtClean="0"/>
              <a:t>about</a:t>
            </a:r>
            <a:r>
              <a:rPr lang="it-IT" dirty="0" smtClean="0"/>
              <a:t> </a:t>
            </a:r>
            <a:r>
              <a:rPr lang="it-IT" dirty="0" err="1" smtClean="0"/>
              <a:t>preferences</a:t>
            </a:r>
            <a:r>
              <a:rPr lang="it-IT" dirty="0" smtClean="0"/>
              <a:t> and </a:t>
            </a:r>
            <a:r>
              <a:rPr lang="it-IT" b="1" dirty="0" err="1" smtClean="0"/>
              <a:t>competition</a:t>
            </a:r>
            <a:r>
              <a:rPr lang="it-IT" dirty="0" smtClean="0"/>
              <a:t>. The </a:t>
            </a:r>
            <a:r>
              <a:rPr lang="it-IT" dirty="0" err="1" smtClean="0"/>
              <a:t>former</a:t>
            </a:r>
            <a:r>
              <a:rPr lang="it-IT" dirty="0" smtClean="0"/>
              <a:t> (</a:t>
            </a:r>
            <a:r>
              <a:rPr lang="it-IT" dirty="0" err="1" smtClean="0"/>
              <a:t>latter</a:t>
            </a:r>
            <a:r>
              <a:rPr lang="it-IT" dirty="0" smtClean="0"/>
              <a:t>) </a:t>
            </a:r>
            <a:r>
              <a:rPr lang="it-IT" dirty="0" err="1" smtClean="0"/>
              <a:t>arguing</a:t>
            </a:r>
            <a:r>
              <a:rPr lang="it-IT" dirty="0" smtClean="0"/>
              <a:t> </a:t>
            </a:r>
            <a:r>
              <a:rPr lang="it-IT" dirty="0" err="1" smtClean="0"/>
              <a:t>there</a:t>
            </a:r>
            <a:r>
              <a:rPr lang="it-IT" dirty="0" smtClean="0"/>
              <a:t> </a:t>
            </a:r>
            <a:r>
              <a:rPr lang="it-IT" dirty="0" err="1" smtClean="0"/>
              <a:t>is</a:t>
            </a:r>
            <a:r>
              <a:rPr lang="it-IT" dirty="0" smtClean="0"/>
              <a:t> no </a:t>
            </a:r>
            <a:r>
              <a:rPr lang="it-IT" dirty="0" err="1" smtClean="0"/>
              <a:t>competition</a:t>
            </a:r>
            <a:r>
              <a:rPr lang="it-IT" dirty="0" smtClean="0"/>
              <a:t> </a:t>
            </a:r>
            <a:r>
              <a:rPr lang="it-IT" dirty="0" err="1" smtClean="0"/>
              <a:t>without</a:t>
            </a:r>
            <a:r>
              <a:rPr lang="it-IT" dirty="0" smtClean="0"/>
              <a:t> (</a:t>
            </a:r>
            <a:r>
              <a:rPr lang="it-IT" dirty="0" err="1" smtClean="0"/>
              <a:t>with</a:t>
            </a:r>
            <a:r>
              <a:rPr lang="it-IT" dirty="0" smtClean="0"/>
              <a:t>) </a:t>
            </a:r>
            <a:r>
              <a:rPr lang="it-IT" dirty="0" err="1" smtClean="0"/>
              <a:t>preferences</a:t>
            </a:r>
            <a:r>
              <a:rPr lang="it-IT" dirty="0" smtClean="0"/>
              <a:t>.</a:t>
            </a:r>
          </a:p>
          <a:p>
            <a:r>
              <a:rPr lang="it-IT" dirty="0" smtClean="0"/>
              <a:t> </a:t>
            </a:r>
            <a:r>
              <a:rPr lang="it-IT" dirty="0" err="1" smtClean="0"/>
              <a:t>Most</a:t>
            </a:r>
            <a:r>
              <a:rPr lang="it-IT" dirty="0" smtClean="0"/>
              <a:t> of the </a:t>
            </a:r>
            <a:r>
              <a:rPr lang="it-IT" dirty="0" err="1" smtClean="0"/>
              <a:t>time</a:t>
            </a:r>
            <a:r>
              <a:rPr lang="it-IT" dirty="0" smtClean="0"/>
              <a:t>, </a:t>
            </a:r>
            <a:r>
              <a:rPr lang="it-IT" dirty="0" err="1" smtClean="0"/>
              <a:t>however</a:t>
            </a:r>
            <a:r>
              <a:rPr lang="it-IT" dirty="0" smtClean="0"/>
              <a:t>, </a:t>
            </a:r>
            <a:r>
              <a:rPr lang="it-IT" dirty="0" err="1" smtClean="0"/>
              <a:t>possibly</a:t>
            </a:r>
            <a:r>
              <a:rPr lang="it-IT" dirty="0" smtClean="0"/>
              <a:t> </a:t>
            </a:r>
            <a:r>
              <a:rPr lang="it-IT" dirty="0" err="1" smtClean="0"/>
              <a:t>through</a:t>
            </a:r>
            <a:r>
              <a:rPr lang="it-IT" dirty="0" smtClean="0"/>
              <a:t> the idea of </a:t>
            </a:r>
            <a:r>
              <a:rPr lang="it-IT" dirty="0" err="1" smtClean="0"/>
              <a:t>lack</a:t>
            </a:r>
            <a:r>
              <a:rPr lang="it-IT" dirty="0" smtClean="0"/>
              <a:t> of </a:t>
            </a:r>
            <a:r>
              <a:rPr lang="it-IT" dirty="0" err="1" smtClean="0"/>
              <a:t>competitition</a:t>
            </a:r>
            <a:r>
              <a:rPr lang="it-IT" dirty="0" smtClean="0"/>
              <a:t> and </a:t>
            </a:r>
            <a:r>
              <a:rPr lang="it-IT" dirty="0" err="1" smtClean="0"/>
              <a:t>higher</a:t>
            </a:r>
            <a:r>
              <a:rPr lang="it-IT" dirty="0" smtClean="0"/>
              <a:t> </a:t>
            </a:r>
            <a:r>
              <a:rPr lang="it-IT" dirty="0" err="1" smtClean="0"/>
              <a:t>cost</a:t>
            </a:r>
            <a:r>
              <a:rPr lang="it-IT" dirty="0" smtClean="0"/>
              <a:t>, </a:t>
            </a:r>
            <a:r>
              <a:rPr lang="it-IT" dirty="0" err="1" smtClean="0"/>
              <a:t>preferences</a:t>
            </a:r>
            <a:r>
              <a:rPr lang="it-IT" dirty="0" smtClean="0"/>
              <a:t> are </a:t>
            </a:r>
            <a:r>
              <a:rPr lang="it-IT" dirty="0" err="1" smtClean="0"/>
              <a:t>associated</a:t>
            </a:r>
            <a:r>
              <a:rPr lang="it-IT" dirty="0" smtClean="0"/>
              <a:t> </a:t>
            </a:r>
            <a:r>
              <a:rPr lang="it-IT" dirty="0" err="1" smtClean="0"/>
              <a:t>with</a:t>
            </a:r>
            <a:r>
              <a:rPr lang="it-IT" dirty="0" smtClean="0"/>
              <a:t> the </a:t>
            </a:r>
            <a:r>
              <a:rPr lang="it-IT" dirty="0" err="1" smtClean="0"/>
              <a:t>concept</a:t>
            </a:r>
            <a:r>
              <a:rPr lang="it-IT" dirty="0" smtClean="0"/>
              <a:t> of </a:t>
            </a:r>
            <a:r>
              <a:rPr lang="it-IT" b="1" dirty="0" err="1" smtClean="0"/>
              <a:t>fraud</a:t>
            </a:r>
            <a:r>
              <a:rPr lang="it-IT" dirty="0" smtClean="0"/>
              <a:t> and </a:t>
            </a:r>
            <a:r>
              <a:rPr lang="it-IT" b="1" dirty="0" err="1" smtClean="0"/>
              <a:t>corruption</a:t>
            </a:r>
            <a:r>
              <a:rPr lang="it-IT" dirty="0" smtClean="0"/>
              <a:t>.</a:t>
            </a:r>
          </a:p>
          <a:p>
            <a:r>
              <a:rPr lang="it-IT" dirty="0" smtClean="0"/>
              <a:t> </a:t>
            </a:r>
            <a:r>
              <a:rPr lang="it-IT" dirty="0" err="1" smtClean="0"/>
              <a:t>Semantics</a:t>
            </a:r>
            <a:r>
              <a:rPr lang="it-IT" dirty="0" smtClean="0"/>
              <a:t> </a:t>
            </a:r>
            <a:r>
              <a:rPr lang="it-IT" dirty="0" err="1" smtClean="0"/>
              <a:t>does</a:t>
            </a:r>
            <a:r>
              <a:rPr lang="it-IT" dirty="0" smtClean="0"/>
              <a:t> </a:t>
            </a:r>
            <a:r>
              <a:rPr lang="it-IT" dirty="0" err="1" smtClean="0"/>
              <a:t>not</a:t>
            </a:r>
            <a:r>
              <a:rPr lang="it-IT" dirty="0" smtClean="0"/>
              <a:t> help. “</a:t>
            </a:r>
            <a:r>
              <a:rPr lang="it-IT" dirty="0" err="1" smtClean="0"/>
              <a:t>Prefer</a:t>
            </a:r>
            <a:r>
              <a:rPr lang="it-IT" dirty="0" smtClean="0"/>
              <a:t>”, latin: </a:t>
            </a:r>
            <a:r>
              <a:rPr lang="it-IT" dirty="0" err="1" smtClean="0"/>
              <a:t>to</a:t>
            </a:r>
            <a:r>
              <a:rPr lang="it-IT" dirty="0" smtClean="0"/>
              <a:t> “</a:t>
            </a:r>
            <a:r>
              <a:rPr lang="it-IT" dirty="0" err="1" smtClean="0"/>
              <a:t>bring</a:t>
            </a:r>
            <a:r>
              <a:rPr lang="it-IT" dirty="0" smtClean="0"/>
              <a:t> </a:t>
            </a:r>
            <a:r>
              <a:rPr lang="it-IT" dirty="0" err="1" smtClean="0"/>
              <a:t>ahead</a:t>
            </a:r>
            <a:r>
              <a:rPr lang="it-IT" dirty="0" smtClean="0"/>
              <a:t>”.</a:t>
            </a:r>
          </a:p>
          <a:p>
            <a:r>
              <a:rPr lang="it-IT" dirty="0" smtClean="0"/>
              <a:t> </a:t>
            </a:r>
            <a:r>
              <a:rPr lang="it-IT" dirty="0" err="1" smtClean="0"/>
              <a:t>Here</a:t>
            </a:r>
            <a:r>
              <a:rPr lang="it-IT" dirty="0" smtClean="0"/>
              <a:t>, </a:t>
            </a:r>
            <a:r>
              <a:rPr lang="it-IT" dirty="0" err="1" smtClean="0"/>
              <a:t>we</a:t>
            </a:r>
            <a:r>
              <a:rPr lang="it-IT" dirty="0" smtClean="0"/>
              <a:t> do </a:t>
            </a:r>
            <a:r>
              <a:rPr lang="it-IT" dirty="0" err="1" smtClean="0"/>
              <a:t>try</a:t>
            </a:r>
            <a:r>
              <a:rPr lang="it-IT" dirty="0" smtClean="0"/>
              <a:t> </a:t>
            </a:r>
            <a:r>
              <a:rPr lang="it-IT" dirty="0" err="1" smtClean="0"/>
              <a:t>to</a:t>
            </a:r>
            <a:r>
              <a:rPr lang="it-IT" dirty="0" smtClean="0"/>
              <a:t> </a:t>
            </a:r>
            <a:r>
              <a:rPr lang="it-IT" dirty="0" err="1" smtClean="0"/>
              <a:t>establish</a:t>
            </a:r>
            <a:r>
              <a:rPr lang="it-IT" dirty="0" smtClean="0"/>
              <a:t> some </a:t>
            </a:r>
            <a:r>
              <a:rPr lang="it-IT" dirty="0" err="1" smtClean="0"/>
              <a:t>connections</a:t>
            </a:r>
            <a:r>
              <a:rPr lang="it-IT" dirty="0" smtClean="0"/>
              <a:t>, </a:t>
            </a:r>
            <a:r>
              <a:rPr lang="it-IT" dirty="0" err="1" smtClean="0"/>
              <a:t>especially</a:t>
            </a:r>
            <a:r>
              <a:rPr lang="it-IT" dirty="0" smtClean="0"/>
              <a:t> </a:t>
            </a:r>
            <a:r>
              <a:rPr lang="it-IT" dirty="0" err="1" smtClean="0"/>
              <a:t>thinking</a:t>
            </a:r>
            <a:r>
              <a:rPr lang="it-IT" dirty="0" smtClean="0"/>
              <a:t> </a:t>
            </a:r>
            <a:r>
              <a:rPr lang="it-IT" dirty="0" err="1" smtClean="0"/>
              <a:t>about</a:t>
            </a:r>
            <a:r>
              <a:rPr lang="it-IT" dirty="0" smtClean="0"/>
              <a:t> </a:t>
            </a:r>
            <a:r>
              <a:rPr lang="it-IT" dirty="0" err="1" smtClean="0"/>
              <a:t>SMEs</a:t>
            </a:r>
            <a:r>
              <a:rPr lang="it-IT" dirty="0" smtClean="0"/>
              <a:t> and </a:t>
            </a:r>
            <a:r>
              <a:rPr lang="it-IT" dirty="0" err="1" smtClean="0"/>
              <a:t>minority</a:t>
            </a:r>
            <a:r>
              <a:rPr lang="it-IT" dirty="0" smtClean="0"/>
              <a:t> </a:t>
            </a:r>
            <a:r>
              <a:rPr lang="it-IT" dirty="0" err="1" smtClean="0"/>
              <a:t>preferences</a:t>
            </a:r>
            <a:r>
              <a:rPr lang="it-IT" dirty="0" smtClean="0"/>
              <a:t>. </a:t>
            </a:r>
          </a:p>
          <a:p>
            <a:r>
              <a:rPr lang="it-IT" dirty="0" smtClean="0"/>
              <a:t>Are </a:t>
            </a:r>
            <a:r>
              <a:rPr lang="it-IT" dirty="0" err="1" smtClean="0"/>
              <a:t>preferences</a:t>
            </a:r>
            <a:r>
              <a:rPr lang="it-IT" dirty="0" smtClean="0"/>
              <a:t> the </a:t>
            </a:r>
            <a:r>
              <a:rPr lang="it-IT" dirty="0" err="1" smtClean="0"/>
              <a:t>outcome</a:t>
            </a:r>
            <a:r>
              <a:rPr lang="it-IT" dirty="0" smtClean="0"/>
              <a:t> of </a:t>
            </a:r>
            <a:r>
              <a:rPr lang="it-IT" dirty="0" err="1" smtClean="0"/>
              <a:t>corruption</a:t>
            </a:r>
            <a:r>
              <a:rPr lang="it-IT" dirty="0" smtClean="0"/>
              <a:t>? Or </a:t>
            </a:r>
            <a:r>
              <a:rPr lang="it-IT" dirty="0" err="1" smtClean="0"/>
              <a:t>is</a:t>
            </a:r>
            <a:r>
              <a:rPr lang="it-IT" dirty="0" smtClean="0"/>
              <a:t>  </a:t>
            </a:r>
            <a:r>
              <a:rPr lang="it-IT" dirty="0" err="1" smtClean="0"/>
              <a:t>corruption</a:t>
            </a:r>
            <a:r>
              <a:rPr lang="it-IT" dirty="0" smtClean="0"/>
              <a:t> a </a:t>
            </a:r>
            <a:r>
              <a:rPr lang="it-IT" dirty="0" err="1" smtClean="0"/>
              <a:t>reason</a:t>
            </a:r>
            <a:r>
              <a:rPr lang="it-IT" dirty="0" smtClean="0"/>
              <a:t> </a:t>
            </a:r>
            <a:r>
              <a:rPr lang="it-IT" dirty="0" err="1" smtClean="0"/>
              <a:t>for</a:t>
            </a:r>
            <a:r>
              <a:rPr lang="it-IT" dirty="0" smtClean="0"/>
              <a:t> </a:t>
            </a:r>
            <a:r>
              <a:rPr lang="it-IT" dirty="0" err="1" smtClean="0"/>
              <a:t>introducing</a:t>
            </a:r>
            <a:r>
              <a:rPr lang="it-IT" dirty="0" smtClean="0"/>
              <a:t> </a:t>
            </a:r>
            <a:r>
              <a:rPr lang="it-IT" dirty="0" err="1" smtClean="0"/>
              <a:t>preferences</a:t>
            </a:r>
            <a:r>
              <a:rPr lang="it-IT" dirty="0" smtClean="0"/>
              <a:t>?</a:t>
            </a:r>
            <a:endParaRPr lang="it-IT"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1938" name="Rectangle 2"/>
          <p:cNvSpPr>
            <a:spLocks noGrp="1" noChangeArrowheads="1"/>
          </p:cNvSpPr>
          <p:nvPr>
            <p:ph type="title"/>
          </p:nvPr>
        </p:nvSpPr>
        <p:spPr>
          <a:xfrm>
            <a:off x="0" y="199102"/>
            <a:ext cx="7866062" cy="862013"/>
          </a:xfrm>
        </p:spPr>
        <p:txBody>
          <a:bodyPr>
            <a:normAutofit/>
          </a:bodyPr>
          <a:lstStyle/>
          <a:p>
            <a:pPr algn="l" eaLnBrk="1" hangingPunct="1"/>
            <a:r>
              <a:rPr kumimoji="1" lang="it-IT" sz="3900" b="1" dirty="0" err="1" smtClean="0">
                <a:solidFill>
                  <a:srgbClr val="0070C0"/>
                </a:solidFill>
                <a:effectLst>
                  <a:outerShdw blurRad="38100" dist="38100" dir="2700000" algn="tl">
                    <a:srgbClr val="C0C0C0"/>
                  </a:outerShdw>
                </a:effectLst>
                <a:latin typeface="Calibri" pitchFamily="34" charset="0"/>
                <a:cs typeface="Arial" charset="0"/>
              </a:rPr>
              <a:t>Revisiting</a:t>
            </a:r>
            <a:r>
              <a:rPr kumimoji="1" lang="it-IT" sz="3900" b="1" dirty="0" smtClean="0">
                <a:solidFill>
                  <a:srgbClr val="0070C0"/>
                </a:solidFill>
                <a:effectLst>
                  <a:outerShdw blurRad="38100" dist="38100" dir="2700000" algn="tl">
                    <a:srgbClr val="C0C0C0"/>
                  </a:outerShdw>
                </a:effectLst>
                <a:latin typeface="Calibri" pitchFamily="34" charset="0"/>
                <a:cs typeface="Arial" charset="0"/>
              </a:rPr>
              <a:t> Madison’s </a:t>
            </a:r>
            <a:r>
              <a:rPr kumimoji="1" lang="it-IT" sz="3900" b="1" dirty="0" err="1" smtClean="0">
                <a:solidFill>
                  <a:srgbClr val="0070C0"/>
                </a:solidFill>
                <a:effectLst>
                  <a:outerShdw blurRad="38100" dist="38100" dir="2700000" algn="tl">
                    <a:srgbClr val="C0C0C0"/>
                  </a:outerShdw>
                </a:effectLst>
                <a:latin typeface="Calibri" pitchFamily="34" charset="0"/>
                <a:cs typeface="Arial" charset="0"/>
              </a:rPr>
              <a:t>asymmetry</a:t>
            </a:r>
            <a:endParaRPr kumimoji="1" lang="it-IT" sz="3900" b="1" dirty="0" smtClean="0">
              <a:solidFill>
                <a:srgbClr val="0070C0"/>
              </a:solidFill>
              <a:effectLst>
                <a:outerShdw blurRad="38100" dist="38100" dir="2700000" algn="tl">
                  <a:srgbClr val="C0C0C0"/>
                </a:outerShdw>
              </a:effectLst>
              <a:latin typeface="Calibri" pitchFamily="34" charset="0"/>
              <a:cs typeface="Arial" charset="0"/>
            </a:endParaRPr>
          </a:p>
        </p:txBody>
      </p:sp>
      <p:cxnSp>
        <p:nvCxnSpPr>
          <p:cNvPr id="7171" name="AutoShape 5"/>
          <p:cNvCxnSpPr>
            <a:cxnSpLocks noChangeShapeType="1"/>
          </p:cNvCxnSpPr>
          <p:nvPr/>
        </p:nvCxnSpPr>
        <p:spPr bwMode="auto">
          <a:xfrm>
            <a:off x="992188" y="3924300"/>
            <a:ext cx="0" cy="0"/>
          </a:xfrm>
          <a:prstGeom prst="straightConnector1">
            <a:avLst/>
          </a:prstGeom>
          <a:noFill/>
          <a:ln w="9525">
            <a:solidFill>
              <a:schemeClr val="tx1"/>
            </a:solidFill>
            <a:round/>
            <a:headEnd/>
            <a:tailEnd/>
          </a:ln>
        </p:spPr>
      </p:cxnSp>
      <p:sp>
        <p:nvSpPr>
          <p:cNvPr id="12" name="Rettangolo 11"/>
          <p:cNvSpPr>
            <a:spLocks noChangeArrowheads="1"/>
          </p:cNvSpPr>
          <p:nvPr/>
        </p:nvSpPr>
        <p:spPr bwMode="auto">
          <a:xfrm>
            <a:off x="488950" y="1271588"/>
            <a:ext cx="8977313" cy="446148"/>
          </a:xfrm>
          <a:prstGeom prst="rect">
            <a:avLst/>
          </a:prstGeom>
          <a:noFill/>
          <a:ln w="9525">
            <a:noFill/>
            <a:miter lim="800000"/>
            <a:headEnd/>
            <a:tailEnd/>
          </a:ln>
        </p:spPr>
        <p:txBody>
          <a:bodyPr>
            <a:spAutoFit/>
          </a:bodyPr>
          <a:lstStyle/>
          <a:p>
            <a:pPr marL="571500" indent="-571500" algn="ctr" defTabSz="933450">
              <a:lnSpc>
                <a:spcPct val="110000"/>
              </a:lnSpc>
              <a:spcAft>
                <a:spcPct val="30000"/>
              </a:spcAft>
              <a:tabLst>
                <a:tab pos="2571750" algn="l"/>
              </a:tabLst>
            </a:pPr>
            <a:r>
              <a:rPr lang="it-IT" sz="2200" b="1" i="1" dirty="0">
                <a:latin typeface="Calibri" pitchFamily="34" charset="0"/>
              </a:rPr>
              <a:t>	</a:t>
            </a:r>
            <a:endParaRPr lang="it-IT" sz="1400" b="1" dirty="0">
              <a:latin typeface="Calibri"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287384" y="1567543"/>
            <a:ext cx="4402182" cy="4781553"/>
          </a:xfrm>
          <a:prstGeom prst="rect">
            <a:avLst/>
          </a:prstGeom>
          <a:noFill/>
          <a:ln w="9525">
            <a:noFill/>
            <a:miter lim="800000"/>
            <a:headEnd/>
            <a:tailEnd/>
          </a:ln>
        </p:spPr>
      </p:pic>
      <p:sp>
        <p:nvSpPr>
          <p:cNvPr id="7" name="CasellaDiTesto 6"/>
          <p:cNvSpPr txBox="1"/>
          <p:nvPr/>
        </p:nvSpPr>
        <p:spPr>
          <a:xfrm>
            <a:off x="5518229" y="2179422"/>
            <a:ext cx="3904445" cy="4493538"/>
          </a:xfrm>
          <a:prstGeom prst="rect">
            <a:avLst/>
          </a:prstGeom>
          <a:noFill/>
        </p:spPr>
        <p:txBody>
          <a:bodyPr wrap="square" rtlCol="0">
            <a:spAutoFit/>
          </a:bodyPr>
          <a:lstStyle/>
          <a:p>
            <a:pPr algn="just"/>
            <a:r>
              <a:rPr lang="en-US" sz="2200" dirty="0" smtClean="0">
                <a:latin typeface="Calibri" pitchFamily="34" charset="0"/>
              </a:rPr>
              <a:t>At the aggregate level, </a:t>
            </a:r>
            <a:r>
              <a:rPr lang="en-US" sz="2200" b="1" dirty="0" smtClean="0">
                <a:latin typeface="Calibri" pitchFamily="34" charset="0"/>
              </a:rPr>
              <a:t>costs per employee</a:t>
            </a:r>
            <a:r>
              <a:rPr lang="en-US" sz="2200" dirty="0" smtClean="0">
                <a:latin typeface="Calibri" pitchFamily="34" charset="0"/>
              </a:rPr>
              <a:t> appear to be at least 36% higher in small firms than in medium size and large firms.</a:t>
            </a:r>
          </a:p>
          <a:p>
            <a:pPr algn="just"/>
            <a:r>
              <a:rPr lang="en-US" sz="2200" dirty="0" smtClean="0">
                <a:latin typeface="Calibri" pitchFamily="34" charset="0"/>
              </a:rPr>
              <a:t>In particular the same report shows that this disproportion in </a:t>
            </a:r>
            <a:r>
              <a:rPr lang="en-US" sz="2200" b="1" dirty="0" smtClean="0">
                <a:latin typeface="Calibri" pitchFamily="34" charset="0"/>
              </a:rPr>
              <a:t>compliance costs burden </a:t>
            </a:r>
            <a:r>
              <a:rPr lang="en-US" sz="2200" dirty="0" smtClean="0">
                <a:latin typeface="Calibri" pitchFamily="34" charset="0"/>
              </a:rPr>
              <a:t>especially arises in the manufacturing sector (also if varying across type of regulation).</a:t>
            </a:r>
          </a:p>
          <a:p>
            <a:pPr algn="just"/>
            <a:endParaRPr lang="en-US" sz="2200" dirty="0" smtClean="0"/>
          </a:p>
          <a:p>
            <a:pPr algn="just"/>
            <a:r>
              <a:rPr lang="en-US" sz="2200" dirty="0" smtClean="0"/>
              <a:t>SBA, Mark Crain (2005)</a:t>
            </a:r>
            <a:endParaRPr lang="en-US" sz="2200" dirty="0" smtClean="0">
              <a:latin typeface="Calibri"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91938"/>
                                        </p:tgtEl>
                                        <p:attrNameLst>
                                          <p:attrName>style.visibility</p:attrName>
                                        </p:attrNameLst>
                                      </p:cBhvr>
                                      <p:to>
                                        <p:strVal val="visible"/>
                                      </p:to>
                                    </p:set>
                                    <p:animEffect transition="in" filter="wipe(down)">
                                      <p:cBhvr>
                                        <p:cTn id="7" dur="500"/>
                                        <p:tgtEl>
                                          <p:spTgt spid="11919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down)">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down)">
                                      <p:cBhvr>
                                        <p:cTn id="22" dur="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down)">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1938"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57072"/>
            <a:ext cx="8915400" cy="1143000"/>
          </a:xfrm>
        </p:spPr>
        <p:txBody>
          <a:bodyPr>
            <a:normAutofit/>
          </a:bodyPr>
          <a:lstStyle/>
          <a:p>
            <a:pPr algn="l"/>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Liquidity</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Constraints</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Recessions</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a:t>
            </a:r>
            <a:endParaRPr kumimoji="1" lang="it-IT" sz="3800" b="1" dirty="0">
              <a:solidFill>
                <a:srgbClr val="0070C0"/>
              </a:solidFill>
              <a:effectLst>
                <a:outerShdw blurRad="38100" dist="38100" dir="2700000" algn="tl">
                  <a:srgbClr val="C0C0C0"/>
                </a:outerShdw>
              </a:effectLst>
              <a:latin typeface="Calibri" pitchFamily="34" charset="0"/>
              <a:cs typeface="Arial" charset="0"/>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1990504" y="1981200"/>
            <a:ext cx="5847718" cy="3886200"/>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1938" name="Rectangle 2"/>
          <p:cNvSpPr>
            <a:spLocks noGrp="1" noChangeArrowheads="1"/>
          </p:cNvSpPr>
          <p:nvPr>
            <p:ph type="title"/>
          </p:nvPr>
        </p:nvSpPr>
        <p:spPr>
          <a:xfrm>
            <a:off x="0" y="251354"/>
            <a:ext cx="7866062" cy="862013"/>
          </a:xfrm>
        </p:spPr>
        <p:txBody>
          <a:bodyPr>
            <a:normAutofit/>
          </a:bodyPr>
          <a:lstStyle/>
          <a:p>
            <a:pPr algn="l" eaLnBrk="1" hangingPunct="1"/>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What</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About</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Discrimination</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a:t>
            </a:r>
          </a:p>
        </p:txBody>
      </p:sp>
      <p:cxnSp>
        <p:nvCxnSpPr>
          <p:cNvPr id="7171" name="AutoShape 5"/>
          <p:cNvCxnSpPr>
            <a:cxnSpLocks noChangeShapeType="1"/>
          </p:cNvCxnSpPr>
          <p:nvPr/>
        </p:nvCxnSpPr>
        <p:spPr bwMode="auto">
          <a:xfrm>
            <a:off x="992188" y="3924300"/>
            <a:ext cx="0" cy="0"/>
          </a:xfrm>
          <a:prstGeom prst="straightConnector1">
            <a:avLst/>
          </a:prstGeom>
          <a:noFill/>
          <a:ln w="9525">
            <a:solidFill>
              <a:schemeClr val="tx1"/>
            </a:solidFill>
            <a:round/>
            <a:headEnd/>
            <a:tailEnd/>
          </a:ln>
        </p:spPr>
      </p:cxnSp>
      <p:sp>
        <p:nvSpPr>
          <p:cNvPr id="12" name="Rettangolo 11"/>
          <p:cNvSpPr>
            <a:spLocks noChangeArrowheads="1"/>
          </p:cNvSpPr>
          <p:nvPr/>
        </p:nvSpPr>
        <p:spPr bwMode="auto">
          <a:xfrm>
            <a:off x="488950" y="1271588"/>
            <a:ext cx="8977313" cy="446148"/>
          </a:xfrm>
          <a:prstGeom prst="rect">
            <a:avLst/>
          </a:prstGeom>
          <a:noFill/>
          <a:ln w="9525">
            <a:noFill/>
            <a:miter lim="800000"/>
            <a:headEnd/>
            <a:tailEnd/>
          </a:ln>
        </p:spPr>
        <p:txBody>
          <a:bodyPr>
            <a:spAutoFit/>
          </a:bodyPr>
          <a:lstStyle/>
          <a:p>
            <a:pPr marL="571500" indent="-571500" algn="ctr" defTabSz="933450">
              <a:lnSpc>
                <a:spcPct val="110000"/>
              </a:lnSpc>
              <a:spcAft>
                <a:spcPct val="30000"/>
              </a:spcAft>
              <a:tabLst>
                <a:tab pos="2571750" algn="l"/>
              </a:tabLst>
            </a:pPr>
            <a:r>
              <a:rPr lang="it-IT" sz="2200" b="1" i="1" dirty="0">
                <a:latin typeface="Calibri" pitchFamily="34" charset="0"/>
              </a:rPr>
              <a:t>	</a:t>
            </a:r>
            <a:endParaRPr lang="it-IT" sz="1400" b="1" dirty="0">
              <a:latin typeface="Calibri" pitchFamily="34" charset="0"/>
            </a:endParaRPr>
          </a:p>
        </p:txBody>
      </p:sp>
      <p:sp>
        <p:nvSpPr>
          <p:cNvPr id="5" name="CasellaDiTesto 4"/>
          <p:cNvSpPr txBox="1"/>
          <p:nvPr/>
        </p:nvSpPr>
        <p:spPr>
          <a:xfrm>
            <a:off x="450762" y="1045029"/>
            <a:ext cx="9124312" cy="5478423"/>
          </a:xfrm>
          <a:prstGeom prst="rect">
            <a:avLst/>
          </a:prstGeom>
          <a:noFill/>
        </p:spPr>
        <p:txBody>
          <a:bodyPr wrap="square" rtlCol="0">
            <a:spAutoFit/>
          </a:bodyPr>
          <a:lstStyle/>
          <a:p>
            <a:pPr algn="ctr"/>
            <a:r>
              <a:rPr lang="it-IT" sz="2400" b="1" dirty="0" err="1" smtClean="0">
                <a:latin typeface="Calibri" pitchFamily="34" charset="0"/>
              </a:rPr>
              <a:t>Why</a:t>
            </a:r>
            <a:r>
              <a:rPr lang="it-IT" sz="2400" b="1" dirty="0" smtClean="0">
                <a:latin typeface="Calibri" pitchFamily="34" charset="0"/>
              </a:rPr>
              <a:t> </a:t>
            </a:r>
            <a:r>
              <a:rPr lang="it-IT" sz="2400" b="1" dirty="0" err="1" smtClean="0">
                <a:latin typeface="Calibri" pitchFamily="34" charset="0"/>
              </a:rPr>
              <a:t>prefer</a:t>
            </a:r>
            <a:r>
              <a:rPr lang="it-IT" sz="2400" b="1" dirty="0" smtClean="0">
                <a:latin typeface="Calibri" pitchFamily="34" charset="0"/>
              </a:rPr>
              <a:t> (some) </a:t>
            </a:r>
            <a:r>
              <a:rPr lang="it-IT" sz="2400" b="1" dirty="0" err="1" smtClean="0">
                <a:latin typeface="Calibri" pitchFamily="34" charset="0"/>
              </a:rPr>
              <a:t>firms</a:t>
            </a:r>
            <a:r>
              <a:rPr lang="it-IT" sz="2400" b="1" dirty="0" smtClean="0">
                <a:latin typeface="Calibri" pitchFamily="34" charset="0"/>
              </a:rPr>
              <a:t>?</a:t>
            </a:r>
          </a:p>
          <a:p>
            <a:pPr marL="342900" indent="-342900">
              <a:buAutoNum type="alphaLcParenR"/>
            </a:pPr>
            <a:endParaRPr lang="it-IT" sz="2400" dirty="0" smtClean="0">
              <a:latin typeface="Calibri" pitchFamily="34" charset="0"/>
            </a:endParaRPr>
          </a:p>
          <a:p>
            <a:pPr marL="342900" indent="-342900">
              <a:buAutoNum type="alphaLcParenR"/>
            </a:pPr>
            <a:r>
              <a:rPr lang="it-IT" sz="2400" dirty="0" smtClean="0">
                <a:latin typeface="Calibri" pitchFamily="34" charset="0"/>
              </a:rPr>
              <a:t>Negative </a:t>
            </a:r>
            <a:r>
              <a:rPr lang="it-IT" sz="2400" dirty="0" err="1" smtClean="0">
                <a:latin typeface="Calibri" pitchFamily="34" charset="0"/>
              </a:rPr>
              <a:t>discrimination</a:t>
            </a:r>
            <a:r>
              <a:rPr lang="it-IT" sz="2400" dirty="0" smtClean="0">
                <a:latin typeface="Calibri" pitchFamily="34" charset="0"/>
              </a:rPr>
              <a:t> due </a:t>
            </a:r>
            <a:r>
              <a:rPr lang="it-IT" sz="2400" dirty="0" err="1" smtClean="0">
                <a:latin typeface="Calibri" pitchFamily="34" charset="0"/>
              </a:rPr>
              <a:t>to</a:t>
            </a:r>
            <a:r>
              <a:rPr lang="it-IT" sz="2400" dirty="0" smtClean="0">
                <a:latin typeface="Calibri" pitchFamily="34" charset="0"/>
              </a:rPr>
              <a:t> </a:t>
            </a:r>
            <a:r>
              <a:rPr lang="it-IT" sz="2400" b="1" dirty="0" err="1" smtClean="0">
                <a:solidFill>
                  <a:srgbClr val="FF0000"/>
                </a:solidFill>
              </a:rPr>
              <a:t>b</a:t>
            </a:r>
            <a:r>
              <a:rPr lang="it-IT" sz="2400" b="1" dirty="0" err="1" smtClean="0">
                <a:solidFill>
                  <a:srgbClr val="FF0000"/>
                </a:solidFill>
                <a:latin typeface="Calibri" pitchFamily="34" charset="0"/>
              </a:rPr>
              <a:t>arriers</a:t>
            </a:r>
            <a:r>
              <a:rPr lang="it-IT" sz="2400" dirty="0" smtClean="0">
                <a:latin typeface="Calibri" pitchFamily="34" charset="0"/>
              </a:rPr>
              <a:t>:</a:t>
            </a:r>
          </a:p>
          <a:p>
            <a:pPr marL="342900" indent="-342900">
              <a:buAutoNum type="alphaLcParenR"/>
            </a:pPr>
            <a:endParaRPr lang="it-IT" sz="2400" dirty="0">
              <a:latin typeface="Calibri" pitchFamily="34" charset="0"/>
            </a:endParaRPr>
          </a:p>
          <a:p>
            <a:pPr marL="342900" indent="-342900"/>
            <a:r>
              <a:rPr lang="it-IT" sz="2400" dirty="0" smtClean="0">
                <a:latin typeface="Calibri" pitchFamily="34" charset="0"/>
              </a:rPr>
              <a:t>	A1)  </a:t>
            </a:r>
            <a:r>
              <a:rPr lang="it-IT" sz="2400" dirty="0" err="1" smtClean="0">
                <a:latin typeface="Calibri" pitchFamily="34" charset="0"/>
              </a:rPr>
              <a:t>corruption</a:t>
            </a:r>
            <a:r>
              <a:rPr lang="it-IT" sz="2400" dirty="0" smtClean="0">
                <a:latin typeface="Calibri" pitchFamily="34" charset="0"/>
              </a:rPr>
              <a:t> :</a:t>
            </a:r>
          </a:p>
          <a:p>
            <a:pPr marL="342900" indent="-342900"/>
            <a:r>
              <a:rPr lang="it-IT" sz="2400" dirty="0">
                <a:latin typeface="Calibri" pitchFamily="34" charset="0"/>
              </a:rPr>
              <a:t>	</a:t>
            </a:r>
            <a:r>
              <a:rPr lang="it-IT" sz="2400" dirty="0" smtClean="0">
                <a:latin typeface="Calibri" pitchFamily="34" charset="0"/>
              </a:rPr>
              <a:t>	a1.1 via </a:t>
            </a:r>
            <a:r>
              <a:rPr lang="it-IT" sz="2400" dirty="0" err="1" smtClean="0">
                <a:latin typeface="Calibri" pitchFamily="34" charset="0"/>
              </a:rPr>
              <a:t>networks</a:t>
            </a:r>
            <a:r>
              <a:rPr lang="it-IT" sz="2400" dirty="0" smtClean="0">
                <a:latin typeface="Calibri" pitchFamily="34" charset="0"/>
              </a:rPr>
              <a:t> (</a:t>
            </a:r>
            <a:r>
              <a:rPr lang="it-IT" sz="2400" dirty="0" err="1" smtClean="0">
                <a:latin typeface="Calibri" pitchFamily="34" charset="0"/>
              </a:rPr>
              <a:t>easier</a:t>
            </a:r>
            <a:r>
              <a:rPr lang="it-IT" sz="2400" dirty="0" smtClean="0">
                <a:latin typeface="Calibri" pitchFamily="34" charset="0"/>
              </a:rPr>
              <a:t> </a:t>
            </a:r>
            <a:r>
              <a:rPr lang="it-IT" sz="2400" dirty="0" err="1" smtClean="0">
                <a:latin typeface="Calibri" pitchFamily="34" charset="0"/>
              </a:rPr>
              <a:t>among</a:t>
            </a:r>
            <a:r>
              <a:rPr lang="it-IT" sz="2400" dirty="0" smtClean="0">
                <a:latin typeface="Calibri" pitchFamily="34" charset="0"/>
              </a:rPr>
              <a:t> </a:t>
            </a:r>
            <a:r>
              <a:rPr lang="it-IT" sz="2400" dirty="0" err="1" smtClean="0">
                <a:latin typeface="Calibri" pitchFamily="34" charset="0"/>
              </a:rPr>
              <a:t>large</a:t>
            </a:r>
            <a:r>
              <a:rPr lang="it-IT" sz="2400" dirty="0" smtClean="0">
                <a:latin typeface="Calibri" pitchFamily="34" charset="0"/>
              </a:rPr>
              <a:t> </a:t>
            </a:r>
            <a:r>
              <a:rPr lang="it-IT" sz="2400" dirty="0" err="1" smtClean="0">
                <a:latin typeface="Calibri" pitchFamily="34" charset="0"/>
              </a:rPr>
              <a:t>firms</a:t>
            </a:r>
            <a:r>
              <a:rPr lang="it-IT" sz="2400" dirty="0" smtClean="0">
                <a:latin typeface="Calibri" pitchFamily="34" charset="0"/>
              </a:rPr>
              <a:t>/</a:t>
            </a:r>
            <a:r>
              <a:rPr lang="it-IT" sz="2400" dirty="0" err="1" smtClean="0">
                <a:latin typeface="Calibri" pitchFamily="34" charset="0"/>
              </a:rPr>
              <a:t>dominant</a:t>
            </a:r>
            <a:r>
              <a:rPr lang="it-IT" sz="2400" dirty="0" smtClean="0">
                <a:latin typeface="Calibri" pitchFamily="34" charset="0"/>
              </a:rPr>
              <a:t> </a:t>
            </a:r>
            <a:r>
              <a:rPr lang="it-IT" sz="2400" dirty="0" smtClean="0"/>
              <a:t>race</a:t>
            </a:r>
            <a:r>
              <a:rPr lang="it-IT" sz="2400" dirty="0" smtClean="0">
                <a:latin typeface="Calibri" pitchFamily="34" charset="0"/>
              </a:rPr>
              <a:t>)</a:t>
            </a:r>
          </a:p>
          <a:p>
            <a:pPr marL="342900" indent="-342900"/>
            <a:r>
              <a:rPr lang="it-IT" sz="2400" dirty="0">
                <a:latin typeface="Calibri" pitchFamily="34" charset="0"/>
              </a:rPr>
              <a:t>	</a:t>
            </a:r>
            <a:r>
              <a:rPr lang="it-IT" sz="2400" dirty="0" smtClean="0">
                <a:latin typeface="Calibri" pitchFamily="34" charset="0"/>
              </a:rPr>
              <a:t>	a1.2  via </a:t>
            </a:r>
            <a:r>
              <a:rPr lang="it-IT" sz="2400" dirty="0" err="1" smtClean="0">
                <a:latin typeface="Calibri" pitchFamily="34" charset="0"/>
              </a:rPr>
              <a:t>collusion</a:t>
            </a:r>
            <a:r>
              <a:rPr lang="it-IT" sz="2400" dirty="0" smtClean="0">
                <a:latin typeface="Calibri" pitchFamily="34" charset="0"/>
              </a:rPr>
              <a:t> (</a:t>
            </a:r>
            <a:r>
              <a:rPr lang="it-IT" sz="2400" dirty="0" err="1" smtClean="0">
                <a:latin typeface="Calibri" pitchFamily="34" charset="0"/>
              </a:rPr>
              <a:t>easier</a:t>
            </a:r>
            <a:r>
              <a:rPr lang="it-IT" sz="2400" dirty="0" smtClean="0">
                <a:latin typeface="Calibri" pitchFamily="34" charset="0"/>
              </a:rPr>
              <a:t> </a:t>
            </a:r>
            <a:r>
              <a:rPr lang="it-IT" sz="2400" dirty="0" err="1" smtClean="0">
                <a:latin typeface="Calibri" pitchFamily="34" charset="0"/>
              </a:rPr>
              <a:t>among</a:t>
            </a:r>
            <a:r>
              <a:rPr lang="it-IT" sz="2400" dirty="0" smtClean="0">
                <a:latin typeface="Calibri" pitchFamily="34" charset="0"/>
              </a:rPr>
              <a:t> </a:t>
            </a:r>
            <a:r>
              <a:rPr lang="it-IT" sz="2400" dirty="0" err="1" smtClean="0">
                <a:latin typeface="Calibri" pitchFamily="34" charset="0"/>
              </a:rPr>
              <a:t>large</a:t>
            </a:r>
            <a:r>
              <a:rPr lang="it-IT" sz="2400" dirty="0" smtClean="0">
                <a:latin typeface="Calibri" pitchFamily="34" charset="0"/>
              </a:rPr>
              <a:t> </a:t>
            </a:r>
            <a:r>
              <a:rPr lang="it-IT" sz="2400" dirty="0" err="1" smtClean="0">
                <a:latin typeface="Calibri" pitchFamily="34" charset="0"/>
              </a:rPr>
              <a:t>firms</a:t>
            </a:r>
            <a:r>
              <a:rPr lang="it-IT" sz="2400" dirty="0" smtClean="0">
                <a:latin typeface="Calibri" pitchFamily="34" charset="0"/>
              </a:rPr>
              <a:t>)</a:t>
            </a:r>
          </a:p>
          <a:p>
            <a:pPr marL="342900" indent="-342900"/>
            <a:r>
              <a:rPr lang="it-IT" sz="2400" dirty="0">
                <a:latin typeface="Calibri" pitchFamily="34" charset="0"/>
              </a:rPr>
              <a:t>	</a:t>
            </a:r>
            <a:r>
              <a:rPr lang="it-IT" sz="2400" dirty="0" smtClean="0">
                <a:latin typeface="Calibri" pitchFamily="34" charset="0"/>
              </a:rPr>
              <a:t>	a1.3  via </a:t>
            </a:r>
            <a:r>
              <a:rPr lang="it-IT" sz="2400" dirty="0" err="1" smtClean="0">
                <a:latin typeface="Calibri" pitchFamily="34" charset="0"/>
              </a:rPr>
              <a:t>politicians</a:t>
            </a:r>
            <a:r>
              <a:rPr lang="it-IT" sz="2400" dirty="0" smtClean="0">
                <a:latin typeface="Calibri" pitchFamily="34" charset="0"/>
              </a:rPr>
              <a:t> (</a:t>
            </a:r>
            <a:r>
              <a:rPr lang="it-IT" sz="2400" dirty="0" err="1" smtClean="0">
                <a:latin typeface="Calibri" pitchFamily="34" charset="0"/>
              </a:rPr>
              <a:t>easier</a:t>
            </a:r>
            <a:r>
              <a:rPr lang="it-IT" sz="2400" dirty="0" smtClean="0">
                <a:latin typeface="Calibri" pitchFamily="34" charset="0"/>
              </a:rPr>
              <a:t> </a:t>
            </a:r>
            <a:r>
              <a:rPr lang="it-IT" sz="2400" dirty="0" err="1" smtClean="0">
                <a:latin typeface="Calibri" pitchFamily="34" charset="0"/>
              </a:rPr>
              <a:t>among</a:t>
            </a:r>
            <a:r>
              <a:rPr lang="it-IT" sz="2400" dirty="0" smtClean="0">
                <a:latin typeface="Calibri" pitchFamily="34" charset="0"/>
              </a:rPr>
              <a:t> </a:t>
            </a:r>
            <a:r>
              <a:rPr lang="it-IT" sz="2400" dirty="0" err="1" smtClean="0">
                <a:latin typeface="Calibri" pitchFamily="34" charset="0"/>
              </a:rPr>
              <a:t>either</a:t>
            </a:r>
            <a:r>
              <a:rPr lang="it-IT" sz="2400" dirty="0" smtClean="0">
                <a:latin typeface="Calibri" pitchFamily="34" charset="0"/>
              </a:rPr>
              <a:t> </a:t>
            </a:r>
            <a:r>
              <a:rPr lang="it-IT" sz="2400" dirty="0" err="1" smtClean="0">
                <a:latin typeface="Calibri" pitchFamily="34" charset="0"/>
              </a:rPr>
              <a:t>closer</a:t>
            </a:r>
            <a:r>
              <a:rPr lang="it-IT" sz="2400" dirty="0" smtClean="0">
                <a:latin typeface="Calibri" pitchFamily="34" charset="0"/>
              </a:rPr>
              <a:t> or </a:t>
            </a:r>
            <a:r>
              <a:rPr lang="it-IT" sz="2400" dirty="0" err="1" smtClean="0">
                <a:latin typeface="Calibri" pitchFamily="34" charset="0"/>
              </a:rPr>
              <a:t>larger</a:t>
            </a:r>
            <a:r>
              <a:rPr lang="it-IT" sz="2400" dirty="0">
                <a:latin typeface="Calibri" pitchFamily="34" charset="0"/>
              </a:rPr>
              <a:t> </a:t>
            </a:r>
            <a:r>
              <a:rPr lang="it-IT" sz="2400" dirty="0" err="1" smtClean="0">
                <a:latin typeface="Calibri" pitchFamily="34" charset="0"/>
              </a:rPr>
              <a:t>firms</a:t>
            </a:r>
            <a:r>
              <a:rPr lang="it-IT" sz="2400" dirty="0" smtClean="0">
                <a:latin typeface="Calibri" pitchFamily="34" charset="0"/>
              </a:rPr>
              <a:t>)</a:t>
            </a:r>
          </a:p>
          <a:p>
            <a:pPr marL="342900" indent="-342900"/>
            <a:r>
              <a:rPr lang="it-IT" sz="2400" dirty="0">
                <a:latin typeface="Calibri" pitchFamily="34" charset="0"/>
              </a:rPr>
              <a:t>	</a:t>
            </a:r>
            <a:r>
              <a:rPr lang="it-IT" sz="2400" dirty="0" smtClean="0">
                <a:latin typeface="Calibri" pitchFamily="34" charset="0"/>
              </a:rPr>
              <a:t>A2)  </a:t>
            </a:r>
            <a:r>
              <a:rPr lang="it-IT" sz="2400" dirty="0" err="1" smtClean="0">
                <a:latin typeface="Calibri" pitchFamily="34" charset="0"/>
              </a:rPr>
              <a:t>risk-aversion</a:t>
            </a:r>
            <a:r>
              <a:rPr lang="it-IT" sz="2400" dirty="0" smtClean="0">
                <a:latin typeface="Calibri" pitchFamily="34" charset="0"/>
              </a:rPr>
              <a:t>:</a:t>
            </a:r>
          </a:p>
          <a:p>
            <a:pPr marL="342900" indent="-342900"/>
            <a:r>
              <a:rPr lang="it-IT" sz="2400" dirty="0">
                <a:latin typeface="Calibri" pitchFamily="34" charset="0"/>
              </a:rPr>
              <a:t>	</a:t>
            </a:r>
            <a:r>
              <a:rPr lang="it-IT" sz="2400" dirty="0" smtClean="0">
                <a:latin typeface="Calibri" pitchFamily="34" charset="0"/>
              </a:rPr>
              <a:t>	a2.1 via </a:t>
            </a:r>
            <a:r>
              <a:rPr lang="it-IT" sz="2400" dirty="0" err="1" smtClean="0">
                <a:latin typeface="Calibri" pitchFamily="34" charset="0"/>
              </a:rPr>
              <a:t>ignorance</a:t>
            </a:r>
            <a:r>
              <a:rPr lang="it-IT" sz="2400" dirty="0" smtClean="0">
                <a:latin typeface="Calibri" pitchFamily="34" charset="0"/>
              </a:rPr>
              <a:t> </a:t>
            </a:r>
            <a:r>
              <a:rPr lang="it-IT" sz="1400" dirty="0" smtClean="0">
                <a:latin typeface="Calibri" pitchFamily="34" charset="0"/>
              </a:rPr>
              <a:t>(a</a:t>
            </a:r>
            <a:r>
              <a:rPr lang="en-US" sz="1400" dirty="0" err="1" smtClean="0">
                <a:latin typeface="Calibri" pitchFamily="34" charset="0"/>
              </a:rPr>
              <a:t>ccording</a:t>
            </a:r>
            <a:r>
              <a:rPr lang="en-US" sz="1400" dirty="0" smtClean="0">
                <a:latin typeface="Calibri" pitchFamily="34" charset="0"/>
              </a:rPr>
              <a:t> to UE survey “asking  public procurers what current barriers prevent their organization of undertaking additional activities to favor SMEs, most CAs mentioned risk –aversion)</a:t>
            </a:r>
          </a:p>
          <a:p>
            <a:pPr marL="342900" indent="-342900"/>
            <a:r>
              <a:rPr lang="it-IT" sz="2400" dirty="0">
                <a:latin typeface="Calibri" pitchFamily="34" charset="0"/>
              </a:rPr>
              <a:t>	</a:t>
            </a:r>
            <a:r>
              <a:rPr lang="it-IT" sz="2400" dirty="0" smtClean="0">
                <a:latin typeface="Calibri" pitchFamily="34" charset="0"/>
              </a:rPr>
              <a:t>	a2.2 via </a:t>
            </a:r>
            <a:r>
              <a:rPr lang="it-IT" sz="2400" dirty="0" err="1" smtClean="0">
                <a:latin typeface="Calibri" pitchFamily="34" charset="0"/>
              </a:rPr>
              <a:t>routines</a:t>
            </a:r>
            <a:r>
              <a:rPr lang="it-IT" sz="2400" dirty="0" smtClean="0">
                <a:latin typeface="Calibri" pitchFamily="34" charset="0"/>
              </a:rPr>
              <a:t> (minimum </a:t>
            </a:r>
            <a:r>
              <a:rPr lang="it-IT" sz="2400" dirty="0" err="1" smtClean="0">
                <a:latin typeface="Calibri" pitchFamily="34" charset="0"/>
              </a:rPr>
              <a:t>size</a:t>
            </a:r>
            <a:r>
              <a:rPr lang="it-IT" sz="2400" dirty="0" smtClean="0">
                <a:latin typeface="Calibri" pitchFamily="34" charset="0"/>
              </a:rPr>
              <a:t> </a:t>
            </a:r>
            <a:r>
              <a:rPr lang="it-IT" sz="2400" dirty="0" err="1" smtClean="0">
                <a:latin typeface="Calibri" pitchFamily="34" charset="0"/>
              </a:rPr>
              <a:t>of</a:t>
            </a:r>
            <a:r>
              <a:rPr lang="it-IT" sz="2400" dirty="0" smtClean="0">
                <a:latin typeface="Calibri" pitchFamily="34" charset="0"/>
              </a:rPr>
              <a:t> </a:t>
            </a:r>
            <a:r>
              <a:rPr lang="it-IT" sz="2400" dirty="0" err="1" smtClean="0">
                <a:latin typeface="Calibri" pitchFamily="34" charset="0"/>
              </a:rPr>
              <a:t>revenues</a:t>
            </a:r>
            <a:r>
              <a:rPr lang="it-IT" sz="2400" dirty="0" smtClean="0">
                <a:latin typeface="Calibri" pitchFamily="34" charset="0"/>
              </a:rPr>
              <a:t> etc.)</a:t>
            </a:r>
          </a:p>
          <a:p>
            <a:pPr marL="342900" indent="-342900"/>
            <a:r>
              <a:rPr lang="it-IT" sz="2400" dirty="0">
                <a:latin typeface="Calibri" pitchFamily="34" charset="0"/>
              </a:rPr>
              <a:t>	</a:t>
            </a:r>
            <a:r>
              <a:rPr lang="it-IT" sz="2400" dirty="0" smtClean="0">
                <a:latin typeface="Calibri" pitchFamily="34" charset="0"/>
              </a:rPr>
              <a:t>A3) </a:t>
            </a:r>
            <a:r>
              <a:rPr lang="it-IT" sz="2400" dirty="0" err="1" smtClean="0">
                <a:latin typeface="Calibri" pitchFamily="34" charset="0"/>
              </a:rPr>
              <a:t>bias</a:t>
            </a:r>
            <a:r>
              <a:rPr lang="it-IT" sz="2400" dirty="0" smtClean="0">
                <a:latin typeface="Calibri" pitchFamily="34" charset="0"/>
              </a:rPr>
              <a:t>:</a:t>
            </a:r>
          </a:p>
          <a:p>
            <a:pPr marL="342900" indent="-342900"/>
            <a:r>
              <a:rPr lang="it-IT" sz="2400" dirty="0">
                <a:latin typeface="Calibri" pitchFamily="34" charset="0"/>
              </a:rPr>
              <a:t>	</a:t>
            </a:r>
            <a:r>
              <a:rPr lang="it-IT" sz="2400" dirty="0" smtClean="0">
                <a:latin typeface="Calibri" pitchFamily="34" charset="0"/>
              </a:rPr>
              <a:t>	a.3.1 via </a:t>
            </a:r>
            <a:r>
              <a:rPr lang="it-IT" sz="2400" dirty="0" err="1" smtClean="0">
                <a:latin typeface="Calibri" pitchFamily="34" charset="0"/>
              </a:rPr>
              <a:t>racism</a:t>
            </a:r>
            <a:endParaRPr lang="it-IT" sz="2400" dirty="0" smtClean="0">
              <a:latin typeface="Calibri" pitchFamily="34" charset="0"/>
            </a:endParaRPr>
          </a:p>
          <a:p>
            <a:pPr marL="342900" indent="-342900"/>
            <a:r>
              <a:rPr lang="it-IT" sz="2400" dirty="0">
                <a:latin typeface="Calibri" pitchFamily="34" charset="0"/>
              </a:rPr>
              <a:t>	</a:t>
            </a:r>
            <a:r>
              <a:rPr lang="it-IT" sz="2400" dirty="0" smtClean="0">
                <a:latin typeface="Calibri" pitchFamily="34" charset="0"/>
              </a:rPr>
              <a:t>	a.3.2 via </a:t>
            </a:r>
            <a:r>
              <a:rPr lang="it-IT" sz="2400" dirty="0" err="1" smtClean="0">
                <a:latin typeface="Calibri" pitchFamily="34" charset="0"/>
              </a:rPr>
              <a:t>politics</a:t>
            </a:r>
            <a:r>
              <a:rPr lang="it-IT" sz="2400" dirty="0" smtClean="0">
                <a:latin typeface="Calibri" pitchFamily="34" charset="0"/>
              </a:rPr>
              <a:t> (no connection </a:t>
            </a:r>
            <a:r>
              <a:rPr lang="it-IT" sz="2400" dirty="0" err="1" smtClean="0">
                <a:latin typeface="Calibri" pitchFamily="34" charset="0"/>
              </a:rPr>
              <a:t>with</a:t>
            </a:r>
            <a:r>
              <a:rPr lang="it-IT" sz="2400" dirty="0" smtClean="0">
                <a:latin typeface="Calibri" pitchFamily="34" charset="0"/>
              </a:rPr>
              <a:t> </a:t>
            </a:r>
            <a:r>
              <a:rPr lang="it-IT" sz="2400" dirty="0" err="1" smtClean="0">
                <a:latin typeface="Calibri" pitchFamily="34" charset="0"/>
              </a:rPr>
              <a:t>size</a:t>
            </a:r>
            <a:r>
              <a:rPr lang="it-IT" sz="2400" dirty="0" smtClean="0">
                <a:latin typeface="Calibri" pitchFamily="34" charset="0"/>
              </a:rPr>
              <a:t> </a:t>
            </a:r>
            <a:r>
              <a:rPr lang="it-IT" sz="2400" dirty="0" err="1" smtClean="0">
                <a:latin typeface="Calibri" pitchFamily="34" charset="0"/>
              </a:rPr>
              <a:t>of</a:t>
            </a:r>
            <a:r>
              <a:rPr lang="it-IT" sz="2400" dirty="0" smtClean="0">
                <a:latin typeface="Calibri" pitchFamily="34" charset="0"/>
              </a:rPr>
              <a:t> the </a:t>
            </a:r>
            <a:r>
              <a:rPr lang="it-IT" sz="2400" dirty="0" err="1" smtClean="0">
                <a:latin typeface="Calibri" pitchFamily="34" charset="0"/>
              </a:rPr>
              <a:t>firm</a:t>
            </a:r>
            <a:r>
              <a:rPr lang="it-IT" sz="2400" dirty="0" smtClean="0">
                <a:latin typeface="Calibri" pitchFamily="34" charset="0"/>
              </a:rPr>
              <a:t>?)</a:t>
            </a:r>
            <a:endParaRPr lang="it-IT" sz="2400" dirty="0">
              <a:latin typeface="Calibri"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91938"/>
                                        </p:tgtEl>
                                        <p:attrNameLst>
                                          <p:attrName>style.visibility</p:attrName>
                                        </p:attrNameLst>
                                      </p:cBhvr>
                                      <p:to>
                                        <p:strVal val="visible"/>
                                      </p:to>
                                    </p:set>
                                    <p:animEffect transition="in" filter="wipe(down)">
                                      <p:cBhvr>
                                        <p:cTn id="7" dur="500"/>
                                        <p:tgtEl>
                                          <p:spTgt spid="11919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wipe(down)">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ipe(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down)">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wipe(down)">
                                      <p:cBhvr>
                                        <p:cTn id="7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1938" grpId="0"/>
      <p:bldP spid="12" grpId="0" build="p"/>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70135"/>
            <a:ext cx="8915400" cy="1143000"/>
          </a:xfrm>
        </p:spPr>
        <p:txBody>
          <a:bodyPr>
            <a:normAutofit/>
          </a:bodyPr>
          <a:lstStyle/>
          <a:p>
            <a:pPr algn="l"/>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Barriers</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exist</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 Smoking </a:t>
            </a:r>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guns</a:t>
            </a:r>
            <a:endParaRPr kumimoji="1" lang="it-IT" sz="3800" b="1" dirty="0" smtClean="0">
              <a:solidFill>
                <a:srgbClr val="0070C0"/>
              </a:solidFill>
              <a:effectLst>
                <a:outerShdw blurRad="38100" dist="38100" dir="2700000" algn="tl">
                  <a:srgbClr val="C0C0C0"/>
                </a:outerShdw>
              </a:effectLst>
              <a:latin typeface="Calibri" pitchFamily="34" charset="0"/>
              <a:cs typeface="Arial" charset="0"/>
            </a:endParaRPr>
          </a:p>
        </p:txBody>
      </p:sp>
      <p:sp>
        <p:nvSpPr>
          <p:cNvPr id="3" name="Segnaposto contenuto 2"/>
          <p:cNvSpPr>
            <a:spLocks noGrp="1"/>
          </p:cNvSpPr>
          <p:nvPr>
            <p:ph idx="1"/>
          </p:nvPr>
        </p:nvSpPr>
        <p:spPr/>
        <p:txBody>
          <a:bodyPr>
            <a:normAutofit fontScale="77500" lnSpcReduction="20000"/>
          </a:bodyPr>
          <a:lstStyle/>
          <a:p>
            <a:pPr algn="just"/>
            <a:r>
              <a:rPr lang="en-US" sz="4800" dirty="0" smtClean="0">
                <a:latin typeface="Calibri" pitchFamily="34" charset="0"/>
                <a:cs typeface="Calibri" pitchFamily="34" charset="0"/>
              </a:rPr>
              <a:t>“In terms of estimated total contract value secured, SMEs accounted for between 31% and 38% of public procurement while their overall share in the economy, as calculated on the basis of their combined turnover is 52%”</a:t>
            </a:r>
          </a:p>
          <a:p>
            <a:pPr algn="just">
              <a:buNone/>
            </a:pPr>
            <a:r>
              <a:rPr lang="en-US" sz="4800" b="1" dirty="0" smtClean="0">
                <a:solidFill>
                  <a:srgbClr val="92D050"/>
                </a:solidFill>
                <a:latin typeface="Calibri" pitchFamily="34" charset="0"/>
                <a:cs typeface="Calibri" pitchFamily="34" charset="0"/>
              </a:rPr>
              <a:t>	</a:t>
            </a:r>
          </a:p>
          <a:p>
            <a:pPr algn="just">
              <a:buNone/>
            </a:pPr>
            <a:r>
              <a:rPr lang="en-US" b="1" dirty="0" smtClean="0">
                <a:solidFill>
                  <a:srgbClr val="92D050"/>
                </a:solidFill>
                <a:latin typeface="Calibri" pitchFamily="34" charset="0"/>
                <a:cs typeface="Calibri" pitchFamily="34" charset="0"/>
              </a:rPr>
              <a:t>	</a:t>
            </a:r>
            <a:r>
              <a:rPr lang="en-US" sz="4600" b="1" dirty="0" smtClean="0">
                <a:solidFill>
                  <a:srgbClr val="92D050"/>
                </a:solidFill>
                <a:latin typeface="Calibri" pitchFamily="34" charset="0"/>
                <a:cs typeface="Calibri" pitchFamily="34" charset="0"/>
              </a:rPr>
              <a:t>EC Green Paper</a:t>
            </a:r>
          </a:p>
          <a:p>
            <a:pPr algn="just">
              <a:buNone/>
            </a:pPr>
            <a:endParaRPr lang="en-US" b="1" dirty="0" smtClean="0">
              <a:solidFill>
                <a:srgbClr val="92D050"/>
              </a:solidFill>
              <a:latin typeface="Calibri" pitchFamily="34" charset="0"/>
              <a:cs typeface="Calibri" pitchFamily="34" charset="0"/>
            </a:endParaRPr>
          </a:p>
          <a:p>
            <a:pPr algn="just">
              <a:buNone/>
            </a:pPr>
            <a:endParaRPr lang="it-IT" b="1" dirty="0" smtClean="0">
              <a:solidFill>
                <a:srgbClr val="92D050"/>
              </a:solidFill>
              <a:latin typeface="Calibri" pitchFamily="34" charset="0"/>
              <a:cs typeface="Calibri" pitchFamily="34" charset="0"/>
            </a:endParaRPr>
          </a:p>
          <a:p>
            <a:endParaRPr lang="it-IT"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1575"/>
            <a:ext cx="8915400" cy="822642"/>
          </a:xfrm>
        </p:spPr>
        <p:txBody>
          <a:bodyPr>
            <a:normAutofit/>
          </a:bodyPr>
          <a:lstStyle/>
          <a:p>
            <a:pPr algn="l"/>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Minority</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 </a:t>
            </a:r>
            <a:r>
              <a:rPr kumimoji="1" lang="it-IT" sz="3800" b="1" dirty="0" err="1" smtClean="0">
                <a:solidFill>
                  <a:srgbClr val="0070C0"/>
                </a:solidFill>
                <a:effectLst>
                  <a:outerShdw blurRad="38100" dist="38100" dir="2700000" algn="tl">
                    <a:srgbClr val="C0C0C0"/>
                  </a:outerShdw>
                </a:effectLst>
                <a:latin typeface="Calibri" pitchFamily="34" charset="0"/>
                <a:cs typeface="Arial" charset="0"/>
              </a:rPr>
              <a:t>barriers</a:t>
            </a:r>
            <a:r>
              <a:rPr kumimoji="1" lang="it-IT" sz="3800" b="1" dirty="0" smtClean="0">
                <a:solidFill>
                  <a:srgbClr val="0070C0"/>
                </a:solidFill>
                <a:effectLst>
                  <a:outerShdw blurRad="38100" dist="38100" dir="2700000" algn="tl">
                    <a:srgbClr val="C0C0C0"/>
                  </a:outerShdw>
                </a:effectLst>
                <a:latin typeface="Calibri" pitchFamily="34" charset="0"/>
                <a:cs typeface="Arial" charset="0"/>
              </a:rPr>
              <a:t> (Bates 2012)</a:t>
            </a:r>
          </a:p>
        </p:txBody>
      </p:sp>
      <p:sp>
        <p:nvSpPr>
          <p:cNvPr id="3" name="Segnaposto contenuto 2"/>
          <p:cNvSpPr>
            <a:spLocks noGrp="1"/>
          </p:cNvSpPr>
          <p:nvPr>
            <p:ph idx="1"/>
          </p:nvPr>
        </p:nvSpPr>
        <p:spPr>
          <a:xfrm>
            <a:off x="495300" y="1214846"/>
            <a:ext cx="8915400" cy="5643154"/>
          </a:xfrm>
        </p:spPr>
        <p:txBody>
          <a:bodyPr>
            <a:normAutofit fontScale="70000" lnSpcReduction="20000"/>
          </a:bodyPr>
          <a:lstStyle/>
          <a:p>
            <a:r>
              <a:rPr lang="en-US" dirty="0" smtClean="0"/>
              <a:t> </a:t>
            </a:r>
            <a:r>
              <a:rPr lang="en-US" sz="3300" dirty="0" smtClean="0"/>
              <a:t>The primary mechanism limiting MBE presence in construction was (and still is) the </a:t>
            </a:r>
            <a:r>
              <a:rPr lang="en-US" sz="3300" b="1" dirty="0" smtClean="0">
                <a:solidFill>
                  <a:srgbClr val="FF0000"/>
                </a:solidFill>
              </a:rPr>
              <a:t>old-boy network</a:t>
            </a:r>
            <a:r>
              <a:rPr lang="en-US" sz="3300" dirty="0" smtClean="0"/>
              <a:t>, which frustrated not only minority business access to major construction projects, but acquisition, as well, of skills in select special trades like plumbing and sheet-metal work (</a:t>
            </a:r>
            <a:r>
              <a:rPr lang="en-US" sz="3300" dirty="0" err="1" smtClean="0"/>
              <a:t>Waldinger</a:t>
            </a:r>
            <a:r>
              <a:rPr lang="en-US" sz="3300" dirty="0" smtClean="0"/>
              <a:t> and Bailey, 1991; Bates and Howell, 1998). </a:t>
            </a:r>
          </a:p>
          <a:p>
            <a:pPr>
              <a:buNone/>
            </a:pPr>
            <a:endParaRPr lang="en-US" sz="3300" dirty="0" smtClean="0"/>
          </a:p>
          <a:p>
            <a:r>
              <a:rPr lang="en-US" sz="3300" dirty="0" smtClean="0"/>
              <a:t>The fact that such exclusion was illegal after 1965 often had little immediate impact on entrenched industry practices. Beneath the laws, regulations, and the union contracts governing industry practices lies a reality of personal contacts and informal networks </a:t>
            </a:r>
            <a:r>
              <a:rPr lang="en-US" sz="3300" b="1" dirty="0" smtClean="0">
                <a:solidFill>
                  <a:srgbClr val="FF0000"/>
                </a:solidFill>
              </a:rPr>
              <a:t>limiting minority participation</a:t>
            </a:r>
            <a:r>
              <a:rPr lang="en-US" sz="3300" dirty="0" smtClean="0"/>
              <a:t>. “A high proportion of skilled workers report having fathers or relatives in the trades” (</a:t>
            </a:r>
            <a:r>
              <a:rPr lang="en-US" sz="3300" dirty="0" err="1" smtClean="0"/>
              <a:t>Waldinger</a:t>
            </a:r>
            <a:r>
              <a:rPr lang="en-US" sz="3300" dirty="0" smtClean="0"/>
              <a:t> and Bailey, 1991, p. 299). </a:t>
            </a:r>
          </a:p>
          <a:p>
            <a:pPr>
              <a:buNone/>
            </a:pPr>
            <a:endParaRPr lang="en-US" sz="3300" dirty="0" smtClean="0"/>
          </a:p>
          <a:p>
            <a:r>
              <a:rPr lang="en-US" sz="3300" dirty="0" smtClean="0"/>
              <a:t>Construction is dominated by </a:t>
            </a:r>
            <a:r>
              <a:rPr lang="en-US" sz="3300" b="1" dirty="0" smtClean="0">
                <a:solidFill>
                  <a:srgbClr val="FF0000"/>
                </a:solidFill>
              </a:rPr>
              <a:t>small firms </a:t>
            </a:r>
            <a:r>
              <a:rPr lang="en-US" sz="3300" dirty="0" smtClean="0"/>
              <a:t>hiring and promoting through informal mechanisms. Even skills acquisition did not solve the problem of old-boy networks, where work is parceled out to in-group members, few of whom are minorities.</a:t>
            </a:r>
            <a:endParaRPr lang="it-IT" sz="3300" dirty="0"/>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16388</TotalTime>
  <Words>1911</Words>
  <Application>Microsoft Office PowerPoint</Application>
  <PresentationFormat>A4 Paper (210x297 mm)</PresentationFormat>
  <Paragraphs>400</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Tema di Office</vt:lpstr>
      <vt:lpstr>PowerPoint Presentation</vt:lpstr>
      <vt:lpstr>Why prefer (some) firms?</vt:lpstr>
      <vt:lpstr>Why not prefer (some) firms?</vt:lpstr>
      <vt:lpstr>What we (try to) do here</vt:lpstr>
      <vt:lpstr>Revisiting Madison’s asymmetry</vt:lpstr>
      <vt:lpstr>Liquidity Constraints (Recessions)</vt:lpstr>
      <vt:lpstr>What About Discrimination?</vt:lpstr>
      <vt:lpstr>Barriers exist? Smoking guns</vt:lpstr>
      <vt:lpstr>Minority barriers (Bates 2012)</vt:lpstr>
      <vt:lpstr>Barriers are perceived</vt:lpstr>
      <vt:lpstr>PowerPoint Presentation</vt:lpstr>
      <vt:lpstr>Barriers and Environment</vt:lpstr>
      <vt:lpstr>Barriers and Environment</vt:lpstr>
      <vt:lpstr>Barriers and Environment</vt:lpstr>
      <vt:lpstr>Barriers and Environment</vt:lpstr>
      <vt:lpstr>Barriers and Environment</vt:lpstr>
      <vt:lpstr>PowerPoint Presentation</vt:lpstr>
      <vt:lpstr>Barriers and Environment</vt:lpstr>
      <vt:lpstr>Classic solutions</vt:lpstr>
      <vt:lpstr>PowerPoint Presentation</vt:lpstr>
      <vt:lpstr>PowerPoint Presentation</vt:lpstr>
      <vt:lpstr>PowerPoint Presentation</vt:lpstr>
      <vt:lpstr>Barriers and Environment</vt:lpstr>
      <vt:lpstr>Statement # 4</vt:lpstr>
      <vt:lpstr>Unorthodox solutions: set asides</vt:lpstr>
      <vt:lpstr>PowerPoint Presentation</vt:lpstr>
      <vt:lpstr>PowerPoint Presentation</vt:lpstr>
      <vt:lpstr>Barriers and Environment</vt:lpstr>
      <vt:lpstr>Supervision. The SBA Procurement  Center Representative (Pcr)</vt:lpstr>
      <vt:lpstr>But risk of incompetence …</vt:lpstr>
      <vt:lpstr>PowerPoint Presentation</vt:lpstr>
      <vt:lpstr>Barriers and Environment</vt:lpstr>
      <vt:lpstr>But risk of set-asides gets huge …</vt:lpstr>
      <vt:lpstr>Barriers and Environment</vt:lpstr>
      <vt:lpstr>Conclusions (tentative)</vt:lpstr>
    </vt:vector>
  </TitlesOfParts>
  <Company>Roland Berger &amp; Partner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Graziella Iorio</dc:creator>
  <cp:lastModifiedBy>XuanThai</cp:lastModifiedBy>
  <cp:revision>1144</cp:revision>
  <cp:lastPrinted>2001-08-24T14:56:10Z</cp:lastPrinted>
  <dcterms:created xsi:type="dcterms:W3CDTF">2002-02-27T08:20:55Z</dcterms:created>
  <dcterms:modified xsi:type="dcterms:W3CDTF">2012-09-11T11:38:36Z</dcterms:modified>
</cp:coreProperties>
</file>